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4" r:id="rId7"/>
    <p:sldMasterId id="2147484205" r:id="rId8"/>
    <p:sldMasterId id="2147484232" r:id="rId9"/>
  </p:sldMasterIdLst>
  <p:notesMasterIdLst>
    <p:notesMasterId r:id="rId43"/>
  </p:notesMasterIdLst>
  <p:handoutMasterIdLst>
    <p:handoutMasterId r:id="rId44"/>
  </p:handoutMasterIdLst>
  <p:sldIdLst>
    <p:sldId id="778" r:id="rId10"/>
    <p:sldId id="780" r:id="rId11"/>
    <p:sldId id="789" r:id="rId12"/>
    <p:sldId id="875" r:id="rId13"/>
    <p:sldId id="843" r:id="rId14"/>
    <p:sldId id="844" r:id="rId15"/>
    <p:sldId id="845" r:id="rId16"/>
    <p:sldId id="869" r:id="rId17"/>
    <p:sldId id="870" r:id="rId18"/>
    <p:sldId id="848" r:id="rId19"/>
    <p:sldId id="847" r:id="rId20"/>
    <p:sldId id="849" r:id="rId21"/>
    <p:sldId id="850" r:id="rId22"/>
    <p:sldId id="864" r:id="rId23"/>
    <p:sldId id="851" r:id="rId24"/>
    <p:sldId id="852" r:id="rId25"/>
    <p:sldId id="853" r:id="rId26"/>
    <p:sldId id="865" r:id="rId27"/>
    <p:sldId id="854" r:id="rId28"/>
    <p:sldId id="855" r:id="rId29"/>
    <p:sldId id="856" r:id="rId30"/>
    <p:sldId id="857" r:id="rId31"/>
    <p:sldId id="858" r:id="rId32"/>
    <p:sldId id="859" r:id="rId33"/>
    <p:sldId id="860" r:id="rId34"/>
    <p:sldId id="866" r:id="rId35"/>
    <p:sldId id="862" r:id="rId36"/>
    <p:sldId id="868" r:id="rId37"/>
    <p:sldId id="871" r:id="rId38"/>
    <p:sldId id="867" r:id="rId39"/>
    <p:sldId id="872" r:id="rId40"/>
    <p:sldId id="873" r:id="rId41"/>
    <p:sldId id="874"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F4B794C-E23A-C84E-8FC0-15DB3039B1A0}">
          <p14:sldIdLst>
            <p14:sldId id="778"/>
            <p14:sldId id="780"/>
            <p14:sldId id="789"/>
            <p14:sldId id="875"/>
          </p14:sldIdLst>
        </p14:section>
        <p14:section name="understanding groups" id="{1567890F-08DF-7B4F-9D71-44CC93CAF4BA}">
          <p14:sldIdLst>
            <p14:sldId id="843"/>
            <p14:sldId id="844"/>
            <p14:sldId id="845"/>
            <p14:sldId id="869"/>
            <p14:sldId id="870"/>
            <p14:sldId id="848"/>
            <p14:sldId id="847"/>
            <p14:sldId id="849"/>
            <p14:sldId id="850"/>
            <p14:sldId id="864"/>
          </p14:sldIdLst>
        </p14:section>
        <p14:section name="extensibility" id="{98F7F054-8623-A44E-A1B6-F97450BB960A}">
          <p14:sldIdLst>
            <p14:sldId id="851"/>
            <p14:sldId id="852"/>
            <p14:sldId id="853"/>
            <p14:sldId id="865"/>
            <p14:sldId id="854"/>
            <p14:sldId id="855"/>
            <p14:sldId id="856"/>
            <p14:sldId id="857"/>
            <p14:sldId id="858"/>
            <p14:sldId id="859"/>
            <p14:sldId id="860"/>
            <p14:sldId id="866"/>
          </p14:sldIdLst>
        </p14:section>
        <p14:section name="coming soon" id="{F97EF10C-6125-4445-AF19-0AD455BB790E}">
          <p14:sldIdLst>
            <p14:sldId id="862"/>
            <p14:sldId id="868"/>
            <p14:sldId id="871"/>
          </p14:sldIdLst>
        </p14:section>
        <p14:section name="closing" id="{65752609-87C7-4549-A549-FD343CBCC70E}">
          <p14:sldIdLst>
            <p14:sldId id="867"/>
            <p14:sldId id="872"/>
            <p14:sldId id="873"/>
            <p14:sldId id="87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1" autoAdjust="0"/>
    <p:restoredTop sz="95441" autoAdjust="0"/>
  </p:normalViewPr>
  <p:slideViewPr>
    <p:cSldViewPr snapToGrid="0">
      <p:cViewPr>
        <p:scale>
          <a:sx n="90" d="100"/>
          <a:sy n="90" d="100"/>
        </p:scale>
        <p:origin x="354" y="10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41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1/5/2016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95873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74600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6115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6298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978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81049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6379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584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6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55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5</a:t>
            </a:fld>
            <a:endParaRPr lang="en-US">
              <a:solidFill>
                <a:prstClr val="black"/>
              </a:solidFill>
              <a:latin typeface="Calibri"/>
            </a:endParaRPr>
          </a:p>
        </p:txBody>
      </p:sp>
    </p:spTree>
    <p:extLst>
      <p:ext uri="{BB962C8B-B14F-4D97-AF65-F5344CB8AC3E}">
        <p14:creationId xmlns:p14="http://schemas.microsoft.com/office/powerpoint/2010/main" val="20074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6</a:t>
            </a:fld>
            <a:endParaRPr lang="en-US">
              <a:solidFill>
                <a:prstClr val="black"/>
              </a:solidFill>
              <a:latin typeface="Calibri"/>
            </a:endParaRPr>
          </a:p>
        </p:txBody>
      </p:sp>
    </p:spTree>
    <p:extLst>
      <p:ext uri="{BB962C8B-B14F-4D97-AF65-F5344CB8AC3E}">
        <p14:creationId xmlns:p14="http://schemas.microsoft.com/office/powerpoint/2010/main" val="11171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8944BDAB-7D0B-C049-8205-38350F6BA61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012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1:38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3057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panose="020B0502040204020203" pitchFamily="34" charset="0"/>
            </a:endParaRPr>
          </a:p>
        </p:txBody>
      </p:sp>
      <p:sp>
        <p:nvSpPr>
          <p:cNvPr id="4" name="Footer Placeholder 3"/>
          <p:cNvSpPr>
            <a:spLocks noGrp="1"/>
          </p:cNvSpPr>
          <p:nvPr>
            <p:ph type="ftr" sz="quarter" idx="10"/>
          </p:nvPr>
        </p:nvSpPr>
        <p:spPr/>
        <p:txBody>
          <a:bodyPr/>
          <a:lstStyle/>
          <a:p>
            <a:pPr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49478">
              <a:defRPr/>
            </a:pPr>
            <a:fld id="{E74353ED-ACB2-44BF-A903-985B0AF962B7}" type="datetime1">
              <a:rPr lang="en-US">
                <a:solidFill>
                  <a:prstClr val="black"/>
                </a:solidFill>
                <a:latin typeface="Calibri" panose="020F0502020204030204"/>
              </a:rPr>
              <a:pPr defTabSz="949478">
                <a:defRPr/>
              </a:pPr>
              <a:t>1/5/2016</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49478">
              <a:defRPr/>
            </a:pPr>
            <a:fld id="{B4008EB6-D09E-4580-8CD6-DDB14511944F}" type="slidenum">
              <a:rPr lang="en-US">
                <a:solidFill>
                  <a:prstClr val="black"/>
                </a:solidFill>
                <a:latin typeface="Calibri" panose="020F0502020204030204"/>
              </a:rPr>
              <a:pPr defTabSz="949478">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1040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6613" y="755650"/>
            <a:ext cx="5259387" cy="2959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457200">
              <a:defRPr/>
            </a:pPr>
            <a:fld id="{79C3F3E1-9A54-4BF8-89C0-CE2F21C4F21E}" type="slidenum">
              <a:rPr lang="en-US" smtClean="0">
                <a:solidFill>
                  <a:prstClr val="black"/>
                </a:solidFill>
                <a:latin typeface="Segoe UI"/>
              </a:rPr>
              <a:pPr defTabSz="457200">
                <a:defRPr/>
              </a:pPr>
              <a:t>13</a:t>
            </a:fld>
            <a:endParaRPr lang="en-US">
              <a:solidFill>
                <a:prstClr val="black"/>
              </a:solidFill>
              <a:latin typeface="Segoe UI"/>
            </a:endParaRPr>
          </a:p>
        </p:txBody>
      </p:sp>
    </p:spTree>
    <p:extLst>
      <p:ext uri="{BB962C8B-B14F-4D97-AF65-F5344CB8AC3E}">
        <p14:creationId xmlns:p14="http://schemas.microsoft.com/office/powerpoint/2010/main" val="1941727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521341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383426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66184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74574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7288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4397039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07794574"/>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418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338909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68615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21858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815623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44862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520070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901390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43613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02110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879032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6463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11357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3772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26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04747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27189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79927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5181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76035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42923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13896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645620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99135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0311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796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122571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8110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38887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98964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023982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248746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92509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2402563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76972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00982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153715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374542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369996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54390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40023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727040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303585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204285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8457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12.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12.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6.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 id="2147484190" r:id="rId25"/>
    <p:sldLayoutId id="2147484191" r:id="rId26"/>
    <p:sldLayoutId id="2147484193" r:id="rId27"/>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2" r:id="rId1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99360239"/>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752175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57532744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aka.ms/O365ng" TargetMode="External"/><Relationship Id="rId2" Type="http://schemas.openxmlformats.org/officeDocument/2006/relationships/hyperlink" Target="http://aka.ms/O365g" TargetMode="External"/><Relationship Id="rId1" Type="http://schemas.openxmlformats.org/officeDocument/2006/relationships/slideLayout" Target="../slideLayouts/slideLayout6.xml"/><Relationship Id="rId5" Type="http://schemas.openxmlformats.org/officeDocument/2006/relationships/hyperlink" Target="http://roadmap.office.com/" TargetMode="External"/><Relationship Id="rId4" Type="http://schemas.openxmlformats.org/officeDocument/2006/relationships/hyperlink" Target="http://aka.ms/O365u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38.emf"/><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5.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Office 365 Groups</a:t>
            </a:r>
            <a:endParaRPr lang="en-US" dirty="0"/>
          </a:p>
        </p:txBody>
      </p:sp>
      <p:sp>
        <p:nvSpPr>
          <p:cNvPr id="3" name="Text Placeholder 2"/>
          <p:cNvSpPr>
            <a:spLocks noGrp="1"/>
          </p:cNvSpPr>
          <p:nvPr>
            <p:ph type="body" sz="quarter" idx="10"/>
          </p:nvPr>
        </p:nvSpPr>
        <p:spPr/>
        <p:txBody>
          <a:bodyPr/>
          <a:lstStyle/>
          <a:p>
            <a:r>
              <a:rPr lang="en-US" dirty="0"/>
              <a:t>Brings together people, information, and apps across Office 365, </a:t>
            </a:r>
            <a:r>
              <a:rPr lang="en-US" dirty="0" smtClean="0"/>
              <a:t>to </a:t>
            </a:r>
            <a:r>
              <a:rPr lang="en-US" dirty="0"/>
              <a:t>enable better communication and collaboration.</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0068119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Benefits of Groups</a:t>
            </a:r>
            <a:endParaRPr lang="en-US" dirty="0"/>
          </a:p>
        </p:txBody>
      </p:sp>
      <p:sp>
        <p:nvSpPr>
          <p:cNvPr id="4" name="Text Placeholder 3"/>
          <p:cNvSpPr>
            <a:spLocks noGrp="1"/>
          </p:cNvSpPr>
          <p:nvPr>
            <p:ph type="body" sz="quarter" idx="10"/>
          </p:nvPr>
        </p:nvSpPr>
        <p:spPr/>
        <p:txBody>
          <a:bodyPr/>
          <a:lstStyle/>
          <a:p>
            <a:r>
              <a:rPr lang="en-US" dirty="0" smtClean="0"/>
              <a:t>Single definition</a:t>
            </a:r>
          </a:p>
          <a:p>
            <a:r>
              <a:rPr lang="en-US" dirty="0" smtClean="0"/>
              <a:t>Public by default</a:t>
            </a:r>
          </a:p>
          <a:p>
            <a:r>
              <a:rPr lang="en-US" dirty="0" smtClean="0"/>
              <a:t>Sharing to non-members</a:t>
            </a:r>
          </a:p>
          <a:p>
            <a:r>
              <a:rPr lang="en-US" dirty="0" smtClean="0"/>
              <a:t>Self-service</a:t>
            </a:r>
          </a:p>
          <a:p>
            <a:r>
              <a:rPr lang="en-US" dirty="0" smtClean="0"/>
              <a:t>Context &amp; history</a:t>
            </a:r>
          </a:p>
          <a:p>
            <a:r>
              <a:rPr lang="en-US" dirty="0" smtClean="0"/>
              <a:t>Simple to manage</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7223085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2" dirty="0"/>
              <a:t>Groups building blocks</a:t>
            </a:r>
            <a:r>
              <a:rPr lang="en-US" dirty="0" smtClean="0"/>
              <a:t/>
            </a:r>
            <a:br>
              <a:rPr lang="en-US" dirty="0" smtClean="0"/>
            </a:br>
            <a:endParaRPr lang="en-US" sz="2352" spc="0" dirty="0">
              <a:latin typeface="+mn-lt"/>
            </a:endParaRPr>
          </a:p>
        </p:txBody>
      </p:sp>
      <p:grpSp>
        <p:nvGrpSpPr>
          <p:cNvPr id="1156" name="Group 1155"/>
          <p:cNvGrpSpPr/>
          <p:nvPr/>
        </p:nvGrpSpPr>
        <p:grpSpPr>
          <a:xfrm>
            <a:off x="413111" y="2399932"/>
            <a:ext cx="2287009" cy="1624504"/>
            <a:chOff x="685157" y="2447286"/>
            <a:chExt cx="2333476" cy="1657510"/>
          </a:xfrm>
        </p:grpSpPr>
        <p:grpSp>
          <p:nvGrpSpPr>
            <p:cNvPr id="8" name="Group 4"/>
            <p:cNvGrpSpPr>
              <a:grpSpLocks noChangeAspect="1"/>
            </p:cNvGrpSpPr>
            <p:nvPr/>
          </p:nvGrpSpPr>
          <p:grpSpPr bwMode="auto">
            <a:xfrm>
              <a:off x="945905" y="2447286"/>
              <a:ext cx="1287463" cy="870099"/>
              <a:chOff x="119" y="1504"/>
              <a:chExt cx="1092" cy="738"/>
            </a:xfrm>
          </p:grpSpPr>
          <p:sp>
            <p:nvSpPr>
              <p:cNvPr id="9"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0"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1"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2"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93" name="TextBox 103"/>
            <p:cNvSpPr txBox="1"/>
            <p:nvPr/>
          </p:nvSpPr>
          <p:spPr>
            <a:xfrm>
              <a:off x="685157" y="3340484"/>
              <a:ext cx="1808316" cy="764312"/>
            </a:xfrm>
            <a:prstGeom prst="rect">
              <a:avLst/>
            </a:prstGeom>
            <a:noFill/>
          </p:spPr>
          <p:txBody>
            <a:bodyPr wrap="none" lIns="179238" tIns="143391" rIns="179238" bIns="143391" rtlCol="0">
              <a:spAutoFit/>
            </a:bodyPr>
            <a:lstStyle/>
            <a:p>
              <a:pPr algn="ctr">
                <a:lnSpc>
                  <a:spcPct val="90000"/>
                </a:lnSpc>
                <a:spcAft>
                  <a:spcPts val="196"/>
                </a:spcAft>
              </a:pPr>
              <a:r>
                <a:rPr lang="en-US" sz="1568" dirty="0">
                  <a:gradFill>
                    <a:gsLst>
                      <a:gs pos="2917">
                        <a:srgbClr val="FFFFFF"/>
                      </a:gs>
                      <a:gs pos="30000">
                        <a:srgbClr val="FFFFFF"/>
                      </a:gs>
                    </a:gsLst>
                    <a:lin ang="5400000" scaled="0"/>
                  </a:gradFill>
                </a:rPr>
                <a:t>Azure </a:t>
              </a:r>
            </a:p>
            <a:p>
              <a:pPr algn="ctr">
                <a:lnSpc>
                  <a:spcPct val="90000"/>
                </a:lnSpc>
                <a:spcAft>
                  <a:spcPts val="196"/>
                </a:spcAft>
              </a:pPr>
              <a:r>
                <a:rPr lang="en-US" sz="1568" dirty="0">
                  <a:gradFill>
                    <a:gsLst>
                      <a:gs pos="2917">
                        <a:srgbClr val="FFFFFF"/>
                      </a:gs>
                      <a:gs pos="30000">
                        <a:srgbClr val="FFFFFF"/>
                      </a:gs>
                    </a:gsLst>
                    <a:lin ang="5400000" scaled="0"/>
                  </a:gradFill>
                </a:rPr>
                <a:t>Active Directory</a:t>
              </a:r>
            </a:p>
          </p:txBody>
        </p:sp>
        <p:cxnSp>
          <p:nvCxnSpPr>
            <p:cNvPr id="120"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2"/>
            <p:cNvGrpSpPr>
              <a:grpSpLocks noChangeAspect="1"/>
            </p:cNvGrpSpPr>
            <p:nvPr/>
          </p:nvGrpSpPr>
          <p:grpSpPr bwMode="auto">
            <a:xfrm>
              <a:off x="1345409" y="2627633"/>
              <a:ext cx="514350" cy="511175"/>
              <a:chOff x="655" y="1614"/>
              <a:chExt cx="324" cy="322"/>
            </a:xfrm>
          </p:grpSpPr>
          <p:sp>
            <p:nvSpPr>
              <p:cNvPr id="1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grpSp>
        <p:nvGrpSpPr>
          <p:cNvPr id="1157" name="Group 1156"/>
          <p:cNvGrpSpPr/>
          <p:nvPr/>
        </p:nvGrpSpPr>
        <p:grpSpPr>
          <a:xfrm>
            <a:off x="9663717" y="2627425"/>
            <a:ext cx="1487655" cy="1154687"/>
            <a:chOff x="10123714" y="2679401"/>
            <a:chExt cx="1517881" cy="1178148"/>
          </a:xfrm>
        </p:grpSpPr>
        <p:sp>
          <p:nvSpPr>
            <p:cNvPr id="96" name="TextBox 95"/>
            <p:cNvSpPr txBox="1"/>
            <p:nvPr/>
          </p:nvSpPr>
          <p:spPr>
            <a:xfrm>
              <a:off x="10812201" y="3340484"/>
              <a:ext cx="829394" cy="517065"/>
            </a:xfrm>
            <a:prstGeom prst="rect">
              <a:avLst/>
            </a:prstGeom>
            <a:noFill/>
          </p:spPr>
          <p:txBody>
            <a:bodyPr wrap="none" lIns="179238" tIns="143391" rIns="179238" bIns="143391" rtlCol="0">
              <a:spAutoFit/>
            </a:bodyPr>
            <a:lstStyle/>
            <a:p>
              <a:pPr algn="ctr">
                <a:lnSpc>
                  <a:spcPct val="90000"/>
                </a:lnSpc>
                <a:spcAft>
                  <a:spcPts val="588"/>
                </a:spcAft>
              </a:pPr>
              <a:r>
                <a:rPr lang="en-US" sz="1568" dirty="0">
                  <a:gradFill>
                    <a:gsLst>
                      <a:gs pos="2917">
                        <a:srgbClr val="FFFFFF"/>
                      </a:gs>
                      <a:gs pos="30000">
                        <a:srgbClr val="FFFFFF"/>
                      </a:gs>
                    </a:gsLst>
                    <a:lin ang="5400000" scaled="0"/>
                  </a:gradFill>
                </a:rPr>
                <a:t>Apps</a:t>
              </a:r>
            </a:p>
          </p:txBody>
        </p:sp>
        <p:cxnSp>
          <p:nvCxnSpPr>
            <p:cNvPr id="56"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3"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1158" name="Group 1157"/>
          <p:cNvGrpSpPr/>
          <p:nvPr/>
        </p:nvGrpSpPr>
        <p:grpSpPr>
          <a:xfrm>
            <a:off x="2849486" y="3392362"/>
            <a:ext cx="6684153" cy="2874580"/>
            <a:chOff x="3171033" y="3459879"/>
            <a:chExt cx="6819960" cy="2932985"/>
          </a:xfrm>
        </p:grpSpPr>
        <p:grpSp>
          <p:nvGrpSpPr>
            <p:cNvPr id="7" name="Group 30"/>
            <p:cNvGrpSpPr/>
            <p:nvPr/>
          </p:nvGrpSpPr>
          <p:grpSpPr>
            <a:xfrm>
              <a:off x="6237633" y="3459879"/>
              <a:ext cx="686760" cy="2932985"/>
              <a:chOff x="5932038" y="3394474"/>
              <a:chExt cx="686760" cy="2932985"/>
            </a:xfrm>
            <a:solidFill>
              <a:schemeClr val="accent2"/>
            </a:solidFill>
          </p:grpSpPr>
          <p:sp>
            <p:nvSpPr>
              <p:cNvPr id="115"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Skype</a:t>
                </a:r>
              </a:p>
            </p:txBody>
          </p:sp>
          <p:sp>
            <p:nvSpPr>
              <p:cNvPr id="102"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sp>
          <p:nvSpPr>
            <p:cNvPr id="111"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17" tIns="45708" rIns="91417" bIns="45708" numCol="1" rtlCol="0" anchor="t"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a:t>
              </a:r>
              <a:endParaRPr lang="en-US" sz="1960" dirty="0">
                <a:gradFill>
                  <a:gsLst>
                    <a:gs pos="0">
                      <a:srgbClr val="FFFFFF"/>
                    </a:gs>
                    <a:gs pos="100000">
                      <a:srgbClr val="FFFFFF"/>
                    </a:gs>
                  </a:gsLst>
                  <a:lin ang="5400000" scaled="0"/>
                </a:gradFill>
              </a:endParaRPr>
            </a:p>
          </p:txBody>
        </p:sp>
        <p:sp>
          <p:nvSpPr>
            <p:cNvPr id="112"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Outlook</a:t>
              </a:r>
            </a:p>
          </p:txBody>
        </p:sp>
        <p:sp>
          <p:nvSpPr>
            <p:cNvPr id="113"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OneDrive</a:t>
              </a:r>
            </a:p>
          </p:txBody>
        </p:sp>
        <p:sp>
          <p:nvSpPr>
            <p:cNvPr id="117"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Calendar</a:t>
              </a:r>
            </a:p>
          </p:txBody>
        </p:sp>
        <p:sp>
          <p:nvSpPr>
            <p:cNvPr id="11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a:gradFill>
                    <a:gsLst>
                      <a:gs pos="0">
                        <a:srgbClr val="FFFFFF"/>
                      </a:gs>
                      <a:gs pos="100000">
                        <a:srgbClr val="FFFFFF"/>
                      </a:gs>
                    </a:gsLst>
                    <a:lin ang="5400000" scaled="0"/>
                  </a:gradFill>
                </a:rPr>
                <a:t>OneNote</a:t>
              </a:r>
              <a:endParaRPr lang="en-US" sz="1568" dirty="0">
                <a:gradFill>
                  <a:gsLst>
                    <a:gs pos="0">
                      <a:srgbClr val="FFFFFF"/>
                    </a:gs>
                    <a:gs pos="100000">
                      <a:srgbClr val="FFFFFF"/>
                    </a:gs>
                  </a:gsLst>
                  <a:lin ang="5400000" scaled="0"/>
                </a:gradFill>
              </a:endParaRPr>
            </a:p>
          </p:txBody>
        </p:sp>
        <p:sp>
          <p:nvSpPr>
            <p:cNvPr id="10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nvGrpSpPr>
            <p:cNvPr id="6" name="Group 25"/>
            <p:cNvGrpSpPr/>
            <p:nvPr/>
          </p:nvGrpSpPr>
          <p:grpSpPr>
            <a:xfrm>
              <a:off x="8537583" y="3459879"/>
              <a:ext cx="686760" cy="2932985"/>
              <a:chOff x="7465339" y="3394474"/>
              <a:chExt cx="686760" cy="2932985"/>
            </a:xfrm>
            <a:solidFill>
              <a:schemeClr val="accent2"/>
            </a:solidFill>
          </p:grpSpPr>
          <p:sp>
            <p:nvSpPr>
              <p:cNvPr id="114"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Yammer</a:t>
                </a:r>
              </a:p>
            </p:txBody>
          </p:sp>
          <p:sp>
            <p:nvSpPr>
              <p:cNvPr id="10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grpSp>
          <p:nvGrpSpPr>
            <p:cNvPr id="3" name="Group 1155"/>
            <p:cNvGrpSpPr/>
            <p:nvPr/>
          </p:nvGrpSpPr>
          <p:grpSpPr>
            <a:xfrm>
              <a:off x="7004283" y="3459879"/>
              <a:ext cx="686760" cy="2932985"/>
              <a:chOff x="8231989" y="3394473"/>
              <a:chExt cx="686760" cy="2932985"/>
            </a:xfrm>
            <a:solidFill>
              <a:schemeClr val="accent2"/>
            </a:solidFill>
          </p:grpSpPr>
          <p:sp>
            <p:nvSpPr>
              <p:cNvPr id="116"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Dynamics CRM</a:t>
                </a:r>
              </a:p>
            </p:txBody>
          </p:sp>
          <p:sp>
            <p:nvSpPr>
              <p:cNvPr id="103"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pic>
          <p:nvPicPr>
            <p:cNvPr id="104"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118"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Delve</a:t>
              </a:r>
            </a:p>
          </p:txBody>
        </p:sp>
        <p:pic>
          <p:nvPicPr>
            <p:cNvPr id="106"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107" name="Picture 1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67"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9" name="Rounded Rectangle 23"/>
          <p:cNvSpPr/>
          <p:nvPr/>
        </p:nvSpPr>
        <p:spPr bwMode="auto">
          <a:xfrm>
            <a:off x="2849486" y="2383444"/>
            <a:ext cx="6684153" cy="911458"/>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17" tIns="45708" rIns="91417" bIns="45708" numCol="1" rtlCol="0" anchor="ctr" anchorCtr="0" compatLnSpc="1">
            <a:prstTxWarp prst="textNoShape">
              <a:avLst/>
            </a:prstTxWarp>
          </a:bodyPr>
          <a:lstStyle/>
          <a:p>
            <a:pPr algn="ctr" defTabSz="913916" fontAlgn="base">
              <a:spcBef>
                <a:spcPct val="0"/>
              </a:spcBef>
              <a:spcAft>
                <a:spcPct val="0"/>
              </a:spcAft>
            </a:pPr>
            <a:endParaRPr lang="en-US" sz="2744" dirty="0">
              <a:gradFill>
                <a:gsLst>
                  <a:gs pos="0">
                    <a:srgbClr val="FFFFFF"/>
                  </a:gs>
                  <a:gs pos="100000">
                    <a:srgbClr val="FFFFFF"/>
                  </a:gs>
                </a:gsLst>
                <a:lin ang="5400000" scaled="0"/>
              </a:gradFill>
            </a:endParaRPr>
          </a:p>
        </p:txBody>
      </p:sp>
      <p:grpSp>
        <p:nvGrpSpPr>
          <p:cNvPr id="108" name="Group 1169"/>
          <p:cNvGrpSpPr/>
          <p:nvPr/>
        </p:nvGrpSpPr>
        <p:grpSpPr>
          <a:xfrm>
            <a:off x="4432786" y="2619823"/>
            <a:ext cx="3661200" cy="512801"/>
            <a:chOff x="4558694" y="2774161"/>
            <a:chExt cx="3735588" cy="523220"/>
          </a:xfrm>
        </p:grpSpPr>
        <p:pic>
          <p:nvPicPr>
            <p:cNvPr id="109" name="Picture 11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110" name="Rectangle 1171"/>
            <p:cNvSpPr/>
            <p:nvPr/>
          </p:nvSpPr>
          <p:spPr>
            <a:xfrm>
              <a:off x="5253000" y="2774161"/>
              <a:ext cx="3041282" cy="523220"/>
            </a:xfrm>
            <a:prstGeom prst="rect">
              <a:avLst/>
            </a:prstGeom>
          </p:spPr>
          <p:txBody>
            <a:bodyPr wrap="none">
              <a:spAutoFit/>
            </a:bodyPr>
            <a:lstStyle/>
            <a:p>
              <a:pPr algn="ctr" defTabSz="913916" fontAlgn="base">
                <a:spcBef>
                  <a:spcPct val="0"/>
                </a:spcBef>
                <a:spcAft>
                  <a:spcPct val="0"/>
                </a:spcAft>
              </a:pPr>
              <a:r>
                <a:rPr lang="en-US" sz="2744"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19416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500"/>
                                        <p:tgtEl>
                                          <p:spTgt spid="1156"/>
                                        </p:tgtEl>
                                      </p:cBhvr>
                                    </p:animEffect>
                                  </p:childTnLst>
                                </p:cTn>
                              </p:par>
                              <p:par>
                                <p:cTn id="8" presetID="42" presetClass="path" presetSubtype="0" accel="50000" decel="50000" fill="hold" nodeType="withEffect">
                                  <p:stCondLst>
                                    <p:cond delay="300"/>
                                  </p:stCondLst>
                                  <p:childTnLst>
                                    <p:animMotion origin="layout" path="M 1.28925E-6 -2.11076E-6 L 0.03536 -2.11076E-6 " pathEditMode="relative" rAng="0" ptsTypes="AA">
                                      <p:cBhvr>
                                        <p:cTn id="9" dur="750" spd="-100000" fill="hold"/>
                                        <p:tgtEl>
                                          <p:spTgt spid="1156"/>
                                        </p:tgtEl>
                                        <p:attrNameLst>
                                          <p:attrName>ppt_x</p:attrName>
                                          <p:attrName>ppt_y</p:attrName>
                                        </p:attrNameLst>
                                      </p:cBhvr>
                                      <p:rCtr x="1762" y="0"/>
                                    </p:animMotion>
                                  </p:childTnLst>
                                </p:cTn>
                              </p:par>
                              <p:par>
                                <p:cTn id="10" presetID="10" presetClass="entr" presetSubtype="0" fill="hold" nodeType="withEffect">
                                  <p:stCondLst>
                                    <p:cond delay="300"/>
                                  </p:stCondLst>
                                  <p:childTnLst>
                                    <p:set>
                                      <p:cBhvr>
                                        <p:cTn id="11" dur="1" fill="hold">
                                          <p:stCondLst>
                                            <p:cond delay="0"/>
                                          </p:stCondLst>
                                        </p:cTn>
                                        <p:tgtEl>
                                          <p:spTgt spid="1157"/>
                                        </p:tgtEl>
                                        <p:attrNameLst>
                                          <p:attrName>style.visibility</p:attrName>
                                        </p:attrNameLst>
                                      </p:cBhvr>
                                      <p:to>
                                        <p:strVal val="visible"/>
                                      </p:to>
                                    </p:set>
                                    <p:animEffect transition="in" filter="fade">
                                      <p:cBhvr>
                                        <p:cTn id="12" dur="500"/>
                                        <p:tgtEl>
                                          <p:spTgt spid="1157"/>
                                        </p:tgtEl>
                                      </p:cBhvr>
                                    </p:animEffect>
                                  </p:childTnLst>
                                </p:cTn>
                              </p:par>
                              <p:par>
                                <p:cTn id="13" presetID="42" presetClass="path" presetSubtype="0" accel="50000" decel="50000" fill="hold" nodeType="withEffect">
                                  <p:stCondLst>
                                    <p:cond delay="300"/>
                                  </p:stCondLst>
                                  <p:childTnLst>
                                    <p:animMotion origin="layout" path="M -2.22619E-6 2.7054E-6 L -0.06101 -0.00068 " pathEditMode="relative" rAng="0" ptsTypes="AA">
                                      <p:cBhvr>
                                        <p:cTn id="14" dur="750" spd="-100000" fill="hold"/>
                                        <p:tgtEl>
                                          <p:spTgt spid="1157"/>
                                        </p:tgtEl>
                                        <p:attrNameLst>
                                          <p:attrName>ppt_x</p:attrName>
                                          <p:attrName>ppt_y</p:attrName>
                                        </p:attrNameLst>
                                      </p:cBhvr>
                                      <p:rCtr x="-3051" y="-45"/>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1158"/>
                                        </p:tgtEl>
                                        <p:attrNameLst>
                                          <p:attrName>style.visibility</p:attrName>
                                        </p:attrNameLst>
                                      </p:cBhvr>
                                      <p:to>
                                        <p:strVal val="visible"/>
                                      </p:to>
                                    </p:set>
                                    <p:animEffect transition="in" filter="fade">
                                      <p:cBhvr>
                                        <p:cTn id="18" dur="75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nSpc>
                <a:spcPct val="95000"/>
              </a:lnSpc>
              <a:spcBef>
                <a:spcPts val="1176"/>
              </a:spcBef>
            </a:pPr>
            <a:r>
              <a:rPr lang="en-US" sz="2744" smtClean="0"/>
              <a:t>One identity</a:t>
            </a:r>
          </a:p>
          <a:p>
            <a:pPr>
              <a:lnSpc>
                <a:spcPct val="95000"/>
              </a:lnSpc>
              <a:spcBef>
                <a:spcPts val="588"/>
              </a:spcBef>
            </a:pPr>
            <a:r>
              <a:rPr lang="en-US" sz="1862" smtClean="0">
                <a:gradFill>
                  <a:gsLst>
                    <a:gs pos="94783">
                      <a:schemeClr val="tx1"/>
                    </a:gs>
                    <a:gs pos="93000">
                      <a:schemeClr val="tx1"/>
                    </a:gs>
                  </a:gsLst>
                  <a:lin ang="5400000" scaled="0"/>
                </a:gradFill>
                <a:latin typeface="+mn-lt"/>
              </a:rPr>
              <a:t>Azure Active Directory (AAD) is the master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for group identity and membership across Office 365 (Exchange, SharePoint, etc.) </a:t>
            </a:r>
          </a:p>
          <a:p>
            <a:pPr>
              <a:lnSpc>
                <a:spcPct val="95000"/>
              </a:lnSpc>
              <a:spcBef>
                <a:spcPts val="1176"/>
              </a:spcBef>
            </a:pPr>
            <a:r>
              <a:rPr lang="en-US" sz="2744" smtClean="0"/>
              <a:t>Federated resources</a:t>
            </a:r>
          </a:p>
          <a:p>
            <a:pPr>
              <a:lnSpc>
                <a:spcPct val="95000"/>
              </a:lnSpc>
              <a:spcBef>
                <a:spcPts val="588"/>
              </a:spcBef>
            </a:pPr>
            <a:r>
              <a:rPr lang="en-US" sz="1862" smtClean="0">
                <a:gradFill>
                  <a:gsLst>
                    <a:gs pos="94783">
                      <a:schemeClr val="tx1"/>
                    </a:gs>
                    <a:gs pos="93000">
                      <a:schemeClr val="tx1"/>
                    </a:gs>
                  </a:gsLst>
                  <a:lin ang="5400000" scaled="0"/>
                </a:gradFill>
                <a:latin typeface="+mn-lt"/>
              </a:rPr>
              <a:t>O365 services extend with their data</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(e.g., conversations stored in Exchange mailbox &amp; documents stored in OneDrive for a group)</a:t>
            </a:r>
          </a:p>
          <a:p>
            <a:pPr>
              <a:lnSpc>
                <a:spcPct val="95000"/>
              </a:lnSpc>
              <a:spcBef>
                <a:spcPts val="1176"/>
              </a:spcBef>
            </a:pPr>
            <a:r>
              <a:rPr lang="en-US" sz="2744" smtClean="0"/>
              <a:t>Loose coupling</a:t>
            </a:r>
          </a:p>
          <a:p>
            <a:pPr>
              <a:lnSpc>
                <a:spcPct val="95000"/>
              </a:lnSpc>
              <a:spcBef>
                <a:spcPts val="588"/>
              </a:spcBef>
            </a:pPr>
            <a:r>
              <a:rPr lang="en-US" sz="1862" smtClean="0">
                <a:gradFill>
                  <a:gsLst>
                    <a:gs pos="94783">
                      <a:schemeClr val="tx1"/>
                    </a:gs>
                    <a:gs pos="93000">
                      <a:schemeClr val="tx1"/>
                    </a:gs>
                  </a:gsLst>
                  <a:lin ang="5400000" scaled="0"/>
                </a:gradFill>
                <a:latin typeface="+mn-lt"/>
              </a:rPr>
              <a:t>Services notify each other of changes to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a group (e.g., creation, deletion, updates)</a:t>
            </a:r>
          </a:p>
          <a:p>
            <a:pPr>
              <a:lnSpc>
                <a:spcPct val="95000"/>
              </a:lnSpc>
              <a:spcBef>
                <a:spcPts val="588"/>
              </a:spcBef>
            </a:pPr>
            <a:r>
              <a:rPr lang="en-US" sz="1862" smtClean="0">
                <a:gradFill>
                  <a:gsLst>
                    <a:gs pos="94783">
                      <a:schemeClr val="tx1"/>
                    </a:gs>
                    <a:gs pos="93000">
                      <a:schemeClr val="tx1"/>
                    </a:gs>
                  </a:gsLst>
                  <a:lin ang="5400000" scaled="0"/>
                </a:gradFill>
                <a:latin typeface="+mn-lt"/>
              </a:rPr>
              <a:t>Using sync from AAD to Exchange Online AD and SharePoint Online AD they achieve reliability if they miss notifications</a:t>
            </a:r>
            <a:endParaRPr lang="en-US" sz="1862" dirty="0">
              <a:gradFill>
                <a:gsLst>
                  <a:gs pos="94783">
                    <a:schemeClr val="tx1"/>
                  </a:gs>
                  <a:gs pos="93000">
                    <a:schemeClr val="tx1"/>
                  </a:gs>
                </a:gsLst>
                <a:lin ang="5400000" scaled="0"/>
              </a:gradFill>
              <a:latin typeface="+mn-lt"/>
            </a:endParaRPr>
          </a:p>
        </p:txBody>
      </p:sp>
      <p:sp>
        <p:nvSpPr>
          <p:cNvPr id="4" name="Title 3"/>
          <p:cNvSpPr>
            <a:spLocks noGrp="1"/>
          </p:cNvSpPr>
          <p:nvPr>
            <p:ph type="title" idx="4294967295"/>
          </p:nvPr>
        </p:nvSpPr>
        <p:spPr>
          <a:xfrm>
            <a:off x="0" y="228600"/>
            <a:ext cx="11149013" cy="747713"/>
          </a:xfrm>
        </p:spPr>
        <p:txBody>
          <a:bodyPr/>
          <a:lstStyle/>
          <a:p>
            <a:r>
              <a:rPr lang="en-US" dirty="0" smtClean="0"/>
              <a:t>One group system across Office 365</a:t>
            </a:r>
            <a:endParaRPr lang="en-US" dirty="0"/>
          </a:p>
        </p:txBody>
      </p:sp>
      <p:cxnSp>
        <p:nvCxnSpPr>
          <p:cNvPr id="39" name="Straight Arrow Connector 20"/>
          <p:cNvCxnSpPr/>
          <p:nvPr/>
        </p:nvCxnSpPr>
        <p:spPr>
          <a:xfrm flipV="1">
            <a:off x="7317387" y="3877096"/>
            <a:ext cx="737934" cy="204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22"/>
          <p:cNvCxnSpPr/>
          <p:nvPr/>
        </p:nvCxnSpPr>
        <p:spPr>
          <a:xfrm>
            <a:off x="7323787" y="3887752"/>
            <a:ext cx="951547" cy="1584265"/>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9"/>
          <p:cNvCxnSpPr/>
          <p:nvPr/>
        </p:nvCxnSpPr>
        <p:spPr>
          <a:xfrm flipV="1">
            <a:off x="7323787" y="2756856"/>
            <a:ext cx="637691" cy="1130899"/>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8029185" y="3033414"/>
            <a:ext cx="3282345" cy="1559312"/>
            <a:chOff x="8192320" y="3093638"/>
            <a:chExt cx="3349035" cy="1590994"/>
          </a:xfrm>
        </p:grpSpPr>
        <p:sp>
          <p:nvSpPr>
            <p:cNvPr id="27" name="Rectangle 8"/>
            <p:cNvSpPr/>
            <p:nvPr/>
          </p:nvSpPr>
          <p:spPr bwMode="auto">
            <a:xfrm>
              <a:off x="8218986" y="3093638"/>
              <a:ext cx="3322369" cy="1590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SharePoint</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32" name="Isosceles Triangle 12"/>
            <p:cNvSpPr/>
            <p:nvPr/>
          </p:nvSpPr>
          <p:spPr>
            <a:xfrm>
              <a:off x="8192320" y="3481438"/>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TextBox 14"/>
            <p:cNvSpPr txBox="1"/>
            <p:nvPr/>
          </p:nvSpPr>
          <p:spPr>
            <a:xfrm>
              <a:off x="8323328" y="4018173"/>
              <a:ext cx="104797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SharePoint </a:t>
              </a:r>
              <a:br>
                <a:rPr lang="en-US" sz="1274" dirty="0">
                  <a:gradFill>
                    <a:gsLst>
                      <a:gs pos="94783">
                        <a:srgbClr val="FFFFFF"/>
                      </a:gs>
                      <a:gs pos="93000">
                        <a:srgbClr val="FFFFFF"/>
                      </a:gs>
                    </a:gsLst>
                    <a:lin ang="5400000" scaled="0"/>
                  </a:gradFill>
                </a:rPr>
              </a:br>
              <a:r>
                <a:rPr lang="en-US" sz="1274" dirty="0">
                  <a:gradFill>
                    <a:gsLst>
                      <a:gs pos="94783">
                        <a:srgbClr val="FFFFFF"/>
                      </a:gs>
                      <a:gs pos="93000">
                        <a:srgbClr val="FFFFFF"/>
                      </a:gs>
                    </a:gsLst>
                    <a:lin ang="5400000" scaled="0"/>
                  </a:gradFill>
                </a:rPr>
                <a:t>Online AD</a:t>
              </a:r>
            </a:p>
          </p:txBody>
        </p:sp>
        <p:cxnSp>
          <p:nvCxnSpPr>
            <p:cNvPr id="38" name="Straight Arrow Connector 18"/>
            <p:cNvCxnSpPr/>
            <p:nvPr/>
          </p:nvCxnSpPr>
          <p:spPr>
            <a:xfrm flipV="1">
              <a:off x="9342437" y="3795145"/>
              <a:ext cx="588344"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1"/>
            <p:cNvSpPr txBox="1"/>
            <p:nvPr/>
          </p:nvSpPr>
          <p:spPr>
            <a:xfrm>
              <a:off x="10085592" y="4113522"/>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Documents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OneNote</a:t>
              </a:r>
            </a:p>
          </p:txBody>
        </p:sp>
        <p:sp>
          <p:nvSpPr>
            <p:cNvPr id="52" name="Can 57"/>
            <p:cNvSpPr/>
            <p:nvPr/>
          </p:nvSpPr>
          <p:spPr>
            <a:xfrm>
              <a:off x="9970017" y="3556496"/>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OneDrive </a:t>
              </a:r>
              <a:b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for business</a:t>
              </a:r>
            </a:p>
          </p:txBody>
        </p:sp>
      </p:grpSp>
      <p:grpSp>
        <p:nvGrpSpPr>
          <p:cNvPr id="7" name="Group 6"/>
          <p:cNvGrpSpPr/>
          <p:nvPr/>
        </p:nvGrpSpPr>
        <p:grpSpPr>
          <a:xfrm>
            <a:off x="8043136" y="4736611"/>
            <a:ext cx="3268393" cy="1505510"/>
            <a:chOff x="8206555" y="4831440"/>
            <a:chExt cx="3334800" cy="1536099"/>
          </a:xfrm>
        </p:grpSpPr>
        <p:sp>
          <p:nvSpPr>
            <p:cNvPr id="54" name="Rectangle 61"/>
            <p:cNvSpPr/>
            <p:nvPr/>
          </p:nvSpPr>
          <p:spPr bwMode="auto">
            <a:xfrm>
              <a:off x="8218986" y="4831440"/>
              <a:ext cx="3322369" cy="1352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Additional workloads</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55" name="TextBox 63"/>
            <p:cNvSpPr txBox="1"/>
            <p:nvPr/>
          </p:nvSpPr>
          <p:spPr>
            <a:xfrm>
              <a:off x="10149536" y="592434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scenarios</a:t>
              </a:r>
            </a:p>
          </p:txBody>
        </p:sp>
        <p:sp>
          <p:nvSpPr>
            <p:cNvPr id="28" name="Isosceles Triangle 61"/>
            <p:cNvSpPr/>
            <p:nvPr/>
          </p:nvSpPr>
          <p:spPr>
            <a:xfrm>
              <a:off x="8206555" y="5206025"/>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9" name="Can 62"/>
            <p:cNvSpPr/>
            <p:nvPr/>
          </p:nvSpPr>
          <p:spPr>
            <a:xfrm>
              <a:off x="10064186" y="5324628"/>
              <a:ext cx="1063408" cy="523565"/>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resources</a:t>
              </a:r>
            </a:p>
          </p:txBody>
        </p:sp>
        <p:sp>
          <p:nvSpPr>
            <p:cNvPr id="36" name="TextBox 69"/>
            <p:cNvSpPr txBox="1"/>
            <p:nvPr/>
          </p:nvSpPr>
          <p:spPr>
            <a:xfrm>
              <a:off x="8426416" y="5607187"/>
              <a:ext cx="86696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Local</a:t>
              </a:r>
            </a:p>
            <a:p>
              <a:pPr>
                <a:lnSpc>
                  <a:spcPct val="95000"/>
                </a:lnSpc>
              </a:pPr>
              <a:r>
                <a:rPr lang="en-US" sz="1274" dirty="0">
                  <a:gradFill>
                    <a:gsLst>
                      <a:gs pos="94783">
                        <a:srgbClr val="FFFFFF"/>
                      </a:gs>
                      <a:gs pos="93000">
                        <a:srgbClr val="FFFFFF"/>
                      </a:gs>
                    </a:gsLst>
                    <a:lin ang="5400000" scaled="0"/>
                  </a:gradFill>
                </a:rPr>
                <a:t>directory</a:t>
              </a:r>
            </a:p>
          </p:txBody>
        </p:sp>
        <p:cxnSp>
          <p:nvCxnSpPr>
            <p:cNvPr id="37" name="Straight Arrow Connector 71"/>
            <p:cNvCxnSpPr/>
            <p:nvPr/>
          </p:nvCxnSpPr>
          <p:spPr>
            <a:xfrm>
              <a:off x="9342437" y="5586410"/>
              <a:ext cx="682513"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5" name="Group 4"/>
          <p:cNvGrpSpPr/>
          <p:nvPr/>
        </p:nvGrpSpPr>
        <p:grpSpPr>
          <a:xfrm>
            <a:off x="8029750" y="1337887"/>
            <a:ext cx="3292446" cy="1559311"/>
            <a:chOff x="8192896" y="1363662"/>
            <a:chExt cx="3359341" cy="1590993"/>
          </a:xfrm>
        </p:grpSpPr>
        <p:sp>
          <p:nvSpPr>
            <p:cNvPr id="51" name="Rectangle 2"/>
            <p:cNvSpPr/>
            <p:nvPr/>
          </p:nvSpPr>
          <p:spPr bwMode="auto">
            <a:xfrm>
              <a:off x="8229868" y="1363662"/>
              <a:ext cx="3322369" cy="1590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Exchange</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cxnSp>
          <p:nvCxnSpPr>
            <p:cNvPr id="31" name="Straight Arrow Connector 10"/>
            <p:cNvCxnSpPr/>
            <p:nvPr/>
          </p:nvCxnSpPr>
          <p:spPr>
            <a:xfrm>
              <a:off x="9323387" y="2183547"/>
              <a:ext cx="620966" cy="446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TextBox 24"/>
            <p:cNvSpPr txBox="1"/>
            <p:nvPr/>
          </p:nvSpPr>
          <p:spPr>
            <a:xfrm>
              <a:off x="10053935" y="247453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Conversations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Calendar</a:t>
              </a:r>
            </a:p>
          </p:txBody>
        </p:sp>
        <p:sp>
          <p:nvSpPr>
            <p:cNvPr id="53" name="Can 59"/>
            <p:cNvSpPr/>
            <p:nvPr/>
          </p:nvSpPr>
          <p:spPr>
            <a:xfrm>
              <a:off x="10002639" y="1920791"/>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mailbox</a:t>
              </a:r>
            </a:p>
          </p:txBody>
        </p:sp>
        <p:sp>
          <p:nvSpPr>
            <p:cNvPr id="30" name="Isosceles Triangle 73"/>
            <p:cNvSpPr/>
            <p:nvPr/>
          </p:nvSpPr>
          <p:spPr>
            <a:xfrm>
              <a:off x="8192896" y="1707442"/>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4" name="TextBox 75"/>
            <p:cNvSpPr txBox="1"/>
            <p:nvPr/>
          </p:nvSpPr>
          <p:spPr>
            <a:xfrm>
              <a:off x="8376320" y="2215787"/>
              <a:ext cx="960519" cy="472437"/>
            </a:xfrm>
            <a:prstGeom prst="rect">
              <a:avLst/>
            </a:prstGeom>
            <a:noFill/>
          </p:spPr>
          <p:txBody>
            <a:bodyPr wrap="none" rtlCol="0">
              <a:spAutoFit/>
            </a:bodyPr>
            <a:lstStyle/>
            <a:p>
              <a:pPr algn="ctr" defTabSz="913896">
                <a:lnSpc>
                  <a:spcPct val="95000"/>
                </a:lnSpc>
              </a:pP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Exchange </a:t>
              </a:r>
              <a:b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Online AD</a:t>
              </a:r>
            </a:p>
          </p:txBody>
        </p:sp>
      </p:grpSp>
      <p:grpSp>
        <p:nvGrpSpPr>
          <p:cNvPr id="3" name="Group 2"/>
          <p:cNvGrpSpPr/>
          <p:nvPr/>
        </p:nvGrpSpPr>
        <p:grpSpPr>
          <a:xfrm>
            <a:off x="5737884" y="2725615"/>
            <a:ext cx="1545919" cy="2372765"/>
            <a:chOff x="5854464" y="2779586"/>
            <a:chExt cx="1577329" cy="2420974"/>
          </a:xfrm>
        </p:grpSpPr>
        <p:sp>
          <p:nvSpPr>
            <p:cNvPr id="56" name="TextBox 6"/>
            <p:cNvSpPr txBox="1"/>
            <p:nvPr/>
          </p:nvSpPr>
          <p:spPr>
            <a:xfrm>
              <a:off x="6084887" y="4406496"/>
              <a:ext cx="1346906" cy="794064"/>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Resource URLs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Owners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Members</a:t>
              </a:r>
            </a:p>
          </p:txBody>
        </p:sp>
        <p:sp>
          <p:nvSpPr>
            <p:cNvPr id="35" name="Isosceles Triangle 16"/>
            <p:cNvSpPr/>
            <p:nvPr/>
          </p:nvSpPr>
          <p:spPr>
            <a:xfrm>
              <a:off x="5854464" y="3184878"/>
              <a:ext cx="1387111" cy="1090823"/>
            </a:xfrm>
            <a:prstGeom prst="triangle">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5" name="TextBox 46"/>
            <p:cNvSpPr txBox="1"/>
            <p:nvPr/>
          </p:nvSpPr>
          <p:spPr>
            <a:xfrm>
              <a:off x="6211896" y="2779586"/>
              <a:ext cx="712054" cy="384721"/>
            </a:xfrm>
            <a:prstGeom prst="rect">
              <a:avLst/>
            </a:prstGeom>
            <a:noFill/>
          </p:spPr>
          <p:txBody>
            <a:bodyPr wrap="none" rtlCol="0">
              <a:sp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AAD</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40" name="TextBox 77"/>
            <p:cNvSpPr txBox="1"/>
            <p:nvPr/>
          </p:nvSpPr>
          <p:spPr>
            <a:xfrm>
              <a:off x="6118598" y="3619534"/>
              <a:ext cx="894797" cy="560153"/>
            </a:xfrm>
            <a:prstGeom prst="rect">
              <a:avLst/>
            </a:prstGeom>
            <a:noFill/>
          </p:spPr>
          <p:txBody>
            <a:bodyPr wrap="none" rtlCol="0">
              <a:spAutoFit/>
            </a:bodyPr>
            <a:lstStyle/>
            <a:p>
              <a:pPr algn="ctr" defTabSz="913896">
                <a:lnSpc>
                  <a:spcPct val="95000"/>
                </a:lnSpc>
              </a:pP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a:t>
              </a:r>
              <a:b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p:txBody>
        </p:sp>
      </p:grpSp>
    </p:spTree>
    <p:extLst>
      <p:ext uri="{BB962C8B-B14F-4D97-AF65-F5344CB8AC3E}">
        <p14:creationId xmlns:p14="http://schemas.microsoft.com/office/powerpoint/2010/main" val="1464415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Groups</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282648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Extensibility</a:t>
            </a:r>
            <a:endParaRPr lang="en-US" dirty="0"/>
          </a:p>
        </p:txBody>
      </p:sp>
    </p:spTree>
    <p:extLst>
      <p:ext uri="{BB962C8B-B14F-4D97-AF65-F5344CB8AC3E}">
        <p14:creationId xmlns:p14="http://schemas.microsoft.com/office/powerpoint/2010/main" val="505593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Office 365 platform overview</a:t>
            </a:r>
            <a:endParaRPr lang="en-US" dirty="0"/>
          </a:p>
        </p:txBody>
      </p:sp>
      <p:pic>
        <p:nvPicPr>
          <p:cNvPr id="6" name="Picture 5"/>
          <p:cNvPicPr>
            <a:picLocks noChangeAspect="1"/>
          </p:cNvPicPr>
          <p:nvPr/>
        </p:nvPicPr>
        <p:blipFill>
          <a:blip r:embed="rId2"/>
          <a:stretch>
            <a:fillRect/>
          </a:stretch>
        </p:blipFill>
        <p:spPr>
          <a:xfrm>
            <a:off x="1949528" y="1188523"/>
            <a:ext cx="8289769" cy="5207676"/>
          </a:xfrm>
          <a:prstGeom prst="rect">
            <a:avLst/>
          </a:prstGeom>
        </p:spPr>
      </p:pic>
    </p:spTree>
    <p:extLst>
      <p:ext uri="{BB962C8B-B14F-4D97-AF65-F5344CB8AC3E}">
        <p14:creationId xmlns:p14="http://schemas.microsoft.com/office/powerpoint/2010/main" val="1024027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49" y="1140946"/>
            <a:ext cx="4056018" cy="2437419"/>
          </a:xfrm>
          <a:prstGeom prst="rect">
            <a:avLst/>
          </a:prstGeom>
        </p:spPr>
      </p:pic>
      <p:grpSp>
        <p:nvGrpSpPr>
          <p:cNvPr id="6" name="Group 5"/>
          <p:cNvGrpSpPr/>
          <p:nvPr/>
        </p:nvGrpSpPr>
        <p:grpSpPr>
          <a:xfrm>
            <a:off x="7327466" y="1300462"/>
            <a:ext cx="2473862" cy="1525063"/>
            <a:chOff x="6794301" y="1084248"/>
            <a:chExt cx="2524125" cy="1556049"/>
          </a:xfrm>
        </p:grpSpPr>
        <p:pic>
          <p:nvPicPr>
            <p:cNvPr id="7" name="Picture 5"/>
            <p:cNvPicPr>
              <a:picLocks noChangeAspect="1"/>
            </p:cNvPicPr>
            <p:nvPr/>
          </p:nvPicPr>
          <p:blipFill>
            <a:blip r:embed="rId3"/>
            <a:stretch>
              <a:fillRect/>
            </a:stretch>
          </p:blipFill>
          <p:spPr>
            <a:xfrm>
              <a:off x="6794301" y="1084248"/>
              <a:ext cx="2524125" cy="1556049"/>
            </a:xfrm>
            <a:prstGeom prst="rect">
              <a:avLst/>
            </a:prstGeom>
          </p:spPr>
        </p:pic>
        <p:sp>
          <p:nvSpPr>
            <p:cNvPr id="8" name="TextBox 12"/>
            <p:cNvSpPr txBox="1"/>
            <p:nvPr/>
          </p:nvSpPr>
          <p:spPr>
            <a:xfrm>
              <a:off x="6940239" y="1382140"/>
              <a:ext cx="2232248" cy="1071062"/>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pPr>
              <a:r>
                <a:rPr lang="nb-NO" sz="2744" dirty="0">
                  <a:gradFill>
                    <a:gsLst>
                      <a:gs pos="2917">
                        <a:srgbClr val="404040"/>
                      </a:gs>
                      <a:gs pos="30000">
                        <a:srgbClr val="404040"/>
                      </a:gs>
                    </a:gsLst>
                    <a:lin ang="5400000" scaled="0"/>
                  </a:gradFill>
                </a:rPr>
                <a:t>Your </a:t>
              </a:r>
              <a:br>
                <a:rPr lang="nb-NO" sz="2744" dirty="0">
                  <a:gradFill>
                    <a:gsLst>
                      <a:gs pos="2917">
                        <a:srgbClr val="404040"/>
                      </a:gs>
                      <a:gs pos="30000">
                        <a:srgbClr val="404040"/>
                      </a:gs>
                    </a:gsLst>
                    <a:lin ang="5400000" scaled="0"/>
                  </a:gradFill>
                </a:rPr>
              </a:br>
              <a:r>
                <a:rPr lang="nb-NO" sz="2744" dirty="0">
                  <a:gradFill>
                    <a:gsLst>
                      <a:gs pos="2917">
                        <a:srgbClr val="404040"/>
                      </a:gs>
                      <a:gs pos="30000">
                        <a:srgbClr val="404040"/>
                      </a:gs>
                    </a:gsLst>
                    <a:lin ang="5400000" scaled="0"/>
                  </a:gradFill>
                </a:rPr>
                <a:t>App</a:t>
              </a:r>
            </a:p>
          </p:txBody>
        </p:sp>
      </p:grpSp>
      <p:sp>
        <p:nvSpPr>
          <p:cNvPr id="3" name="Title 2"/>
          <p:cNvSpPr>
            <a:spLocks noGrp="1"/>
          </p:cNvSpPr>
          <p:nvPr>
            <p:ph type="title"/>
          </p:nvPr>
        </p:nvSpPr>
        <p:spPr/>
        <p:txBody>
          <a:bodyPr/>
          <a:lstStyle/>
          <a:p>
            <a:r>
              <a:rPr lang="en-US" dirty="0" smtClean="0"/>
              <a:t>Microsoft Graph</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194485" y="3204952"/>
            <a:ext cx="11891301" cy="3510083"/>
          </a:xfrm>
          <a:prstGeom prst="rect">
            <a:avLst/>
          </a:prstGeom>
        </p:spPr>
      </p:pic>
      <p:sp>
        <p:nvSpPr>
          <p:cNvPr id="10" name="Title 5"/>
          <p:cNvSpPr txBox="1">
            <a:spLocks/>
          </p:cNvSpPr>
          <p:nvPr/>
        </p:nvSpPr>
        <p:spPr>
          <a:xfrm>
            <a:off x="1043417" y="3727731"/>
            <a:ext cx="10129413" cy="644606"/>
          </a:xfrm>
          <a:prstGeom prst="rect">
            <a:avLst/>
          </a:prstGeom>
          <a:solidFill>
            <a:srgbClr val="7030A0"/>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4312">
                <a:solidFill>
                  <a:srgbClr val="FFFFFF"/>
                </a:solidFill>
              </a:rPr>
              <a:t>https://graph.microsoft.com/</a:t>
            </a:r>
          </a:p>
        </p:txBody>
      </p:sp>
      <p:sp>
        <p:nvSpPr>
          <p:cNvPr id="2" name="Rectangle 1"/>
          <p:cNvSpPr/>
          <p:nvPr/>
        </p:nvSpPr>
        <p:spPr bwMode="auto">
          <a:xfrm>
            <a:off x="1613455" y="4997335"/>
            <a:ext cx="1418970" cy="1045557"/>
          </a:xfrm>
          <a:prstGeom prst="rect">
            <a:avLst/>
          </a:prstGeom>
          <a:noFill/>
          <a:ln w="762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2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Create Azure AD Applications for the 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16459336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448096" y="2084714"/>
            <a:ext cx="3867261" cy="4310627"/>
          </a:xfrm>
          <a:prstGeom prst="rect">
            <a:avLst/>
          </a:prstGeom>
          <a:solidFill>
            <a:schemeClr val="bg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5936" y="2084713"/>
            <a:ext cx="5723061" cy="4310627"/>
          </a:xfrm>
          <a:prstGeom prst="rect">
            <a:avLst/>
          </a:prstGeom>
          <a:solidFill>
            <a:schemeClr val="bg2">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7670961" y="2219359"/>
            <a:ext cx="1476362" cy="1522523"/>
            <a:chOff x="2794858" y="4846933"/>
            <a:chExt cx="1385140" cy="1428453"/>
          </a:xfrm>
        </p:grpSpPr>
        <p:grpSp>
          <p:nvGrpSpPr>
            <p:cNvPr id="25" name="Group 24"/>
            <p:cNvGrpSpPr/>
            <p:nvPr/>
          </p:nvGrpSpPr>
          <p:grpSpPr>
            <a:xfrm>
              <a:off x="3012657" y="5306123"/>
              <a:ext cx="969264" cy="969263"/>
              <a:chOff x="2889739" y="5306123"/>
              <a:chExt cx="969264" cy="969263"/>
            </a:xfrm>
          </p:grpSpPr>
          <p:sp>
            <p:nvSpPr>
              <p:cNvPr id="27" name="Oval 26"/>
              <p:cNvSpPr/>
              <p:nvPr/>
            </p:nvSpPr>
            <p:spPr bwMode="auto">
              <a:xfrm>
                <a:off x="2889739" y="5306123"/>
                <a:ext cx="969264" cy="969263"/>
              </a:xfrm>
              <a:prstGeom prst="ellipse">
                <a:avLst/>
              </a:prstGeom>
              <a:solidFill>
                <a:schemeClr val="accent2">
                  <a:lumMod val="75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28" name="Freeform 109"/>
              <p:cNvSpPr>
                <a:spLocks noChangeAspect="1" noEditPoints="1"/>
              </p:cNvSpPr>
              <p:nvPr/>
            </p:nvSpPr>
            <p:spPr bwMode="auto">
              <a:xfrm>
                <a:off x="3176540" y="5605213"/>
                <a:ext cx="395657" cy="371089"/>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6072" tIns="43034" rIns="86072" bIns="43034" numCol="1" anchor="t" anchorCtr="0" compatLnSpc="1">
                <a:prstTxWarp prst="textNoShape">
                  <a:avLst/>
                </a:prstTxWarp>
              </a:bodyPr>
              <a:lstStyle/>
              <a:p>
                <a:pPr defTabSz="877745">
                  <a:defRPr/>
                </a:pPr>
                <a:endParaRPr lang="en-US" sz="1729" dirty="0">
                  <a:solidFill>
                    <a:srgbClr val="FFFFFF"/>
                  </a:solidFill>
                </a:endParaRPr>
              </a:p>
            </p:txBody>
          </p:sp>
        </p:grpSp>
        <p:sp>
          <p:nvSpPr>
            <p:cNvPr id="26" name="TextBox 25"/>
            <p:cNvSpPr txBox="1"/>
            <p:nvPr/>
          </p:nvSpPr>
          <p:spPr>
            <a:xfrm>
              <a:off x="2794858" y="4846933"/>
              <a:ext cx="1385140" cy="390554"/>
            </a:xfrm>
            <a:prstGeom prst="rect">
              <a:avLst/>
            </a:prstGeom>
            <a:noFill/>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/EVENTS</a:t>
              </a:r>
            </a:p>
          </p:txBody>
        </p:sp>
      </p:grpSp>
      <p:grpSp>
        <p:nvGrpSpPr>
          <p:cNvPr id="29" name="Group 28"/>
          <p:cNvGrpSpPr/>
          <p:nvPr/>
        </p:nvGrpSpPr>
        <p:grpSpPr>
          <a:xfrm>
            <a:off x="4534292" y="2223138"/>
            <a:ext cx="2547994" cy="1516936"/>
            <a:chOff x="9715837" y="1239926"/>
            <a:chExt cx="2390557" cy="1423207"/>
          </a:xfrm>
        </p:grpSpPr>
        <p:sp>
          <p:nvSpPr>
            <p:cNvPr id="30" name="TextBox 29"/>
            <p:cNvSpPr txBox="1"/>
            <p:nvPr/>
          </p:nvSpPr>
          <p:spPr>
            <a:xfrm>
              <a:off x="9715837" y="1239926"/>
              <a:ext cx="2390557" cy="390553"/>
            </a:xfrm>
            <a:prstGeom prst="rect">
              <a:avLst/>
            </a:prstGeom>
            <a:noFill/>
            <a:ln>
              <a:noFill/>
            </a:ln>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/CONVERSATIONS</a:t>
              </a:r>
            </a:p>
          </p:txBody>
        </p:sp>
        <p:grpSp>
          <p:nvGrpSpPr>
            <p:cNvPr id="31" name="Group 30"/>
            <p:cNvGrpSpPr/>
            <p:nvPr/>
          </p:nvGrpSpPr>
          <p:grpSpPr>
            <a:xfrm>
              <a:off x="10539969" y="1693869"/>
              <a:ext cx="969264" cy="969264"/>
              <a:chOff x="10539969" y="1693869"/>
              <a:chExt cx="969264" cy="969264"/>
            </a:xfrm>
          </p:grpSpPr>
          <p:sp>
            <p:nvSpPr>
              <p:cNvPr id="32" name="Oval 31"/>
              <p:cNvSpPr/>
              <p:nvPr/>
            </p:nvSpPr>
            <p:spPr bwMode="auto">
              <a:xfrm>
                <a:off x="10539969" y="1693869"/>
                <a:ext cx="969264" cy="969264"/>
              </a:xfrm>
              <a:prstGeom prst="ellipse">
                <a:avLst/>
              </a:prstGeom>
              <a:solidFill>
                <a:srgbClr val="2172B9"/>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3" name="Freeform 33"/>
              <p:cNvSpPr>
                <a:spLocks noChangeAspect="1" noEditPoints="1"/>
              </p:cNvSpPr>
              <p:nvPr/>
            </p:nvSpPr>
            <p:spPr bwMode="black">
              <a:xfrm>
                <a:off x="10780126" y="1941964"/>
                <a:ext cx="488949" cy="473075"/>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grpSp>
        <p:nvGrpSpPr>
          <p:cNvPr id="34" name="Group 33"/>
          <p:cNvGrpSpPr/>
          <p:nvPr/>
        </p:nvGrpSpPr>
        <p:grpSpPr>
          <a:xfrm>
            <a:off x="4608974" y="4192782"/>
            <a:ext cx="4841911" cy="1593969"/>
            <a:chOff x="2275896" y="2403457"/>
            <a:chExt cx="4542738" cy="1495481"/>
          </a:xfrm>
        </p:grpSpPr>
        <p:sp>
          <p:nvSpPr>
            <p:cNvPr id="35" name="TextBox 34"/>
            <p:cNvSpPr txBox="1"/>
            <p:nvPr/>
          </p:nvSpPr>
          <p:spPr>
            <a:xfrm>
              <a:off x="2275896" y="2403457"/>
              <a:ext cx="2066419" cy="390553"/>
            </a:xfrm>
            <a:prstGeom prst="rect">
              <a:avLst/>
            </a:prstGeom>
            <a:noFill/>
          </p:spPr>
          <p:txBody>
            <a:bodyPr wrap="square" lIns="89619"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/FILES</a:t>
              </a:r>
            </a:p>
          </p:txBody>
        </p:sp>
        <p:sp>
          <p:nvSpPr>
            <p:cNvPr id="36" name="Oval 35"/>
            <p:cNvSpPr/>
            <p:nvPr/>
          </p:nvSpPr>
          <p:spPr bwMode="auto">
            <a:xfrm>
              <a:off x="2626237" y="2929674"/>
              <a:ext cx="969264" cy="969264"/>
            </a:xfrm>
            <a:prstGeom prst="ellipse">
              <a:avLst/>
            </a:prstGeom>
            <a:solidFill>
              <a:srgbClr val="DC5B26"/>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7" name="Oval 36"/>
            <p:cNvSpPr/>
            <p:nvPr/>
          </p:nvSpPr>
          <p:spPr bwMode="auto">
            <a:xfrm>
              <a:off x="4237803" y="2929674"/>
              <a:ext cx="969264" cy="969264"/>
            </a:xfrm>
            <a:prstGeom prst="ellipse">
              <a:avLst/>
            </a:prstGeom>
            <a:solidFill>
              <a:srgbClr val="2A3282"/>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8" name="Oval 37"/>
            <p:cNvSpPr/>
            <p:nvPr/>
          </p:nvSpPr>
          <p:spPr bwMode="auto">
            <a:xfrm>
              <a:off x="5849370" y="2929674"/>
              <a:ext cx="969264" cy="969264"/>
            </a:xfrm>
            <a:prstGeom prst="ellipse">
              <a:avLst/>
            </a:prstGeom>
            <a:solidFill>
              <a:srgbClr val="02723B"/>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9" name="Freeform 9"/>
            <p:cNvSpPr>
              <a:spLocks noChangeAspect="1" noEditPoints="1"/>
            </p:cNvSpPr>
            <p:nvPr/>
          </p:nvSpPr>
          <p:spPr bwMode="black">
            <a:xfrm>
              <a:off x="4482724" y="3199430"/>
              <a:ext cx="479425" cy="473075"/>
            </a:xfrm>
            <a:custGeom>
              <a:avLst/>
              <a:gdLst>
                <a:gd name="T0" fmla="*/ 0 w 356"/>
                <a:gd name="T1" fmla="*/ 316 h 352"/>
                <a:gd name="T2" fmla="*/ 208 w 356"/>
                <a:gd name="T3" fmla="*/ 0 h 352"/>
                <a:gd name="T4" fmla="*/ 147 w 356"/>
                <a:gd name="T5" fmla="*/ 241 h 352"/>
                <a:gd name="T6" fmla="*/ 102 w 356"/>
                <a:gd name="T7" fmla="*/ 155 h 352"/>
                <a:gd name="T8" fmla="*/ 101 w 356"/>
                <a:gd name="T9" fmla="*/ 148 h 352"/>
                <a:gd name="T10" fmla="*/ 101 w 356"/>
                <a:gd name="T11" fmla="*/ 141 h 352"/>
                <a:gd name="T12" fmla="*/ 100 w 356"/>
                <a:gd name="T13" fmla="*/ 145 h 352"/>
                <a:gd name="T14" fmla="*/ 99 w 356"/>
                <a:gd name="T15" fmla="*/ 152 h 352"/>
                <a:gd name="T16" fmla="*/ 81 w 356"/>
                <a:gd name="T17" fmla="*/ 237 h 352"/>
                <a:gd name="T18" fmla="*/ 32 w 356"/>
                <a:gd name="T19" fmla="*/ 113 h 352"/>
                <a:gd name="T20" fmla="*/ 68 w 356"/>
                <a:gd name="T21" fmla="*/ 194 h 352"/>
                <a:gd name="T22" fmla="*/ 69 w 356"/>
                <a:gd name="T23" fmla="*/ 200 h 352"/>
                <a:gd name="T24" fmla="*/ 69 w 356"/>
                <a:gd name="T25" fmla="*/ 209 h 352"/>
                <a:gd name="T26" fmla="*/ 70 w 356"/>
                <a:gd name="T27" fmla="*/ 205 h 352"/>
                <a:gd name="T28" fmla="*/ 71 w 356"/>
                <a:gd name="T29" fmla="*/ 198 h 352"/>
                <a:gd name="T30" fmla="*/ 90 w 356"/>
                <a:gd name="T31" fmla="*/ 109 h 352"/>
                <a:gd name="T32" fmla="*/ 132 w 356"/>
                <a:gd name="T33" fmla="*/ 196 h 352"/>
                <a:gd name="T34" fmla="*/ 133 w 356"/>
                <a:gd name="T35" fmla="*/ 202 h 352"/>
                <a:gd name="T36" fmla="*/ 134 w 356"/>
                <a:gd name="T37" fmla="*/ 211 h 352"/>
                <a:gd name="T38" fmla="*/ 135 w 356"/>
                <a:gd name="T39" fmla="*/ 207 h 352"/>
                <a:gd name="T40" fmla="*/ 136 w 356"/>
                <a:gd name="T41" fmla="*/ 199 h 352"/>
                <a:gd name="T42" fmla="*/ 152 w 356"/>
                <a:gd name="T43" fmla="*/ 106 h 352"/>
                <a:gd name="T44" fmla="*/ 147 w 356"/>
                <a:gd name="T45" fmla="*/ 241 h 352"/>
                <a:gd name="T46" fmla="*/ 216 w 356"/>
                <a:gd name="T47" fmla="*/ 40 h 352"/>
                <a:gd name="T48" fmla="*/ 324 w 356"/>
                <a:gd name="T49" fmla="*/ 80 h 352"/>
                <a:gd name="T50" fmla="*/ 216 w 356"/>
                <a:gd name="T51" fmla="*/ 96 h 352"/>
                <a:gd name="T52" fmla="*/ 324 w 356"/>
                <a:gd name="T53" fmla="*/ 116 h 352"/>
                <a:gd name="T54" fmla="*/ 216 w 356"/>
                <a:gd name="T55" fmla="*/ 132 h 352"/>
                <a:gd name="T56" fmla="*/ 324 w 356"/>
                <a:gd name="T57" fmla="*/ 152 h 352"/>
                <a:gd name="T58" fmla="*/ 216 w 356"/>
                <a:gd name="T59" fmla="*/ 168 h 352"/>
                <a:gd name="T60" fmla="*/ 324 w 356"/>
                <a:gd name="T61" fmla="*/ 188 h 352"/>
                <a:gd name="T62" fmla="*/ 216 w 356"/>
                <a:gd name="T63" fmla="*/ 204 h 352"/>
                <a:gd name="T64" fmla="*/ 324 w 356"/>
                <a:gd name="T65" fmla="*/ 224 h 352"/>
                <a:gd name="T66" fmla="*/ 216 w 356"/>
                <a:gd name="T67" fmla="*/ 240 h 352"/>
                <a:gd name="T68" fmla="*/ 324 w 356"/>
                <a:gd name="T69" fmla="*/ 260 h 352"/>
                <a:gd name="T70" fmla="*/ 216 w 356"/>
                <a:gd name="T71" fmla="*/ 276 h 352"/>
                <a:gd name="T72" fmla="*/ 348 w 356"/>
                <a:gd name="T73" fmla="*/ 312 h 352"/>
                <a:gd name="T74" fmla="*/ 356 w 356"/>
                <a:gd name="T7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6" h="352">
                  <a:moveTo>
                    <a:pt x="0" y="36"/>
                  </a:moveTo>
                  <a:cubicBezTo>
                    <a:pt x="0" y="316"/>
                    <a:pt x="0" y="316"/>
                    <a:pt x="0" y="316"/>
                  </a:cubicBezTo>
                  <a:cubicBezTo>
                    <a:pt x="208" y="352"/>
                    <a:pt x="208" y="352"/>
                    <a:pt x="208" y="352"/>
                  </a:cubicBezTo>
                  <a:cubicBezTo>
                    <a:pt x="208" y="0"/>
                    <a:pt x="208" y="0"/>
                    <a:pt x="208" y="0"/>
                  </a:cubicBezTo>
                  <a:lnTo>
                    <a:pt x="0" y="36"/>
                  </a:lnTo>
                  <a:close/>
                  <a:moveTo>
                    <a:pt x="147" y="241"/>
                  </a:moveTo>
                  <a:cubicBezTo>
                    <a:pt x="120" y="239"/>
                    <a:pt x="120" y="239"/>
                    <a:pt x="120" y="239"/>
                  </a:cubicBezTo>
                  <a:cubicBezTo>
                    <a:pt x="102" y="155"/>
                    <a:pt x="102" y="155"/>
                    <a:pt x="102" y="155"/>
                  </a:cubicBezTo>
                  <a:cubicBezTo>
                    <a:pt x="102" y="154"/>
                    <a:pt x="102" y="153"/>
                    <a:pt x="102" y="152"/>
                  </a:cubicBezTo>
                  <a:cubicBezTo>
                    <a:pt x="102" y="151"/>
                    <a:pt x="102" y="150"/>
                    <a:pt x="101" y="148"/>
                  </a:cubicBezTo>
                  <a:cubicBezTo>
                    <a:pt x="101" y="147"/>
                    <a:pt x="101" y="146"/>
                    <a:pt x="101" y="145"/>
                  </a:cubicBezTo>
                  <a:cubicBezTo>
                    <a:pt x="101" y="143"/>
                    <a:pt x="101" y="142"/>
                    <a:pt x="101" y="141"/>
                  </a:cubicBezTo>
                  <a:cubicBezTo>
                    <a:pt x="100" y="141"/>
                    <a:pt x="100" y="141"/>
                    <a:pt x="100" y="141"/>
                  </a:cubicBezTo>
                  <a:cubicBezTo>
                    <a:pt x="100" y="142"/>
                    <a:pt x="100" y="143"/>
                    <a:pt x="100" y="145"/>
                  </a:cubicBezTo>
                  <a:cubicBezTo>
                    <a:pt x="100" y="146"/>
                    <a:pt x="100" y="147"/>
                    <a:pt x="100" y="149"/>
                  </a:cubicBezTo>
                  <a:cubicBezTo>
                    <a:pt x="100" y="150"/>
                    <a:pt x="99" y="151"/>
                    <a:pt x="99" y="152"/>
                  </a:cubicBezTo>
                  <a:cubicBezTo>
                    <a:pt x="99" y="153"/>
                    <a:pt x="99" y="154"/>
                    <a:pt x="99" y="155"/>
                  </a:cubicBezTo>
                  <a:cubicBezTo>
                    <a:pt x="81" y="237"/>
                    <a:pt x="81" y="237"/>
                    <a:pt x="81" y="237"/>
                  </a:cubicBezTo>
                  <a:cubicBezTo>
                    <a:pt x="56" y="235"/>
                    <a:pt x="56" y="235"/>
                    <a:pt x="56" y="235"/>
                  </a:cubicBezTo>
                  <a:cubicBezTo>
                    <a:pt x="32" y="113"/>
                    <a:pt x="32" y="113"/>
                    <a:pt x="32" y="113"/>
                  </a:cubicBezTo>
                  <a:cubicBezTo>
                    <a:pt x="55" y="112"/>
                    <a:pt x="55" y="112"/>
                    <a:pt x="55" y="112"/>
                  </a:cubicBezTo>
                  <a:cubicBezTo>
                    <a:pt x="68" y="194"/>
                    <a:pt x="68" y="194"/>
                    <a:pt x="68" y="194"/>
                  </a:cubicBezTo>
                  <a:cubicBezTo>
                    <a:pt x="68" y="195"/>
                    <a:pt x="68" y="196"/>
                    <a:pt x="68" y="197"/>
                  </a:cubicBezTo>
                  <a:cubicBezTo>
                    <a:pt x="69" y="198"/>
                    <a:pt x="69" y="199"/>
                    <a:pt x="69" y="200"/>
                  </a:cubicBezTo>
                  <a:cubicBezTo>
                    <a:pt x="69" y="202"/>
                    <a:pt x="69" y="203"/>
                    <a:pt x="69" y="204"/>
                  </a:cubicBezTo>
                  <a:cubicBezTo>
                    <a:pt x="69" y="206"/>
                    <a:pt x="69" y="207"/>
                    <a:pt x="69" y="209"/>
                  </a:cubicBezTo>
                  <a:cubicBezTo>
                    <a:pt x="70" y="209"/>
                    <a:pt x="70" y="209"/>
                    <a:pt x="70" y="209"/>
                  </a:cubicBezTo>
                  <a:cubicBezTo>
                    <a:pt x="70" y="208"/>
                    <a:pt x="70" y="206"/>
                    <a:pt x="70" y="205"/>
                  </a:cubicBezTo>
                  <a:cubicBezTo>
                    <a:pt x="70" y="204"/>
                    <a:pt x="70" y="203"/>
                    <a:pt x="70" y="202"/>
                  </a:cubicBezTo>
                  <a:cubicBezTo>
                    <a:pt x="71" y="200"/>
                    <a:pt x="71" y="199"/>
                    <a:pt x="71" y="198"/>
                  </a:cubicBezTo>
                  <a:cubicBezTo>
                    <a:pt x="71" y="197"/>
                    <a:pt x="71" y="195"/>
                    <a:pt x="72" y="194"/>
                  </a:cubicBezTo>
                  <a:cubicBezTo>
                    <a:pt x="90" y="109"/>
                    <a:pt x="90" y="109"/>
                    <a:pt x="90" y="109"/>
                  </a:cubicBezTo>
                  <a:cubicBezTo>
                    <a:pt x="115" y="108"/>
                    <a:pt x="115" y="108"/>
                    <a:pt x="115" y="108"/>
                  </a:cubicBezTo>
                  <a:cubicBezTo>
                    <a:pt x="132" y="196"/>
                    <a:pt x="132" y="196"/>
                    <a:pt x="132" y="196"/>
                  </a:cubicBezTo>
                  <a:cubicBezTo>
                    <a:pt x="133" y="197"/>
                    <a:pt x="133" y="198"/>
                    <a:pt x="133" y="199"/>
                  </a:cubicBezTo>
                  <a:cubicBezTo>
                    <a:pt x="133" y="200"/>
                    <a:pt x="133" y="201"/>
                    <a:pt x="133" y="202"/>
                  </a:cubicBezTo>
                  <a:cubicBezTo>
                    <a:pt x="134" y="203"/>
                    <a:pt x="134" y="205"/>
                    <a:pt x="134" y="206"/>
                  </a:cubicBezTo>
                  <a:cubicBezTo>
                    <a:pt x="134" y="208"/>
                    <a:pt x="134" y="209"/>
                    <a:pt x="134" y="211"/>
                  </a:cubicBezTo>
                  <a:cubicBezTo>
                    <a:pt x="135" y="211"/>
                    <a:pt x="135" y="211"/>
                    <a:pt x="135" y="211"/>
                  </a:cubicBezTo>
                  <a:cubicBezTo>
                    <a:pt x="135" y="209"/>
                    <a:pt x="135" y="208"/>
                    <a:pt x="135" y="207"/>
                  </a:cubicBezTo>
                  <a:cubicBezTo>
                    <a:pt x="135" y="206"/>
                    <a:pt x="135" y="204"/>
                    <a:pt x="135" y="203"/>
                  </a:cubicBezTo>
                  <a:cubicBezTo>
                    <a:pt x="135" y="202"/>
                    <a:pt x="135" y="201"/>
                    <a:pt x="136" y="199"/>
                  </a:cubicBezTo>
                  <a:cubicBezTo>
                    <a:pt x="136" y="198"/>
                    <a:pt x="136" y="197"/>
                    <a:pt x="136" y="196"/>
                  </a:cubicBezTo>
                  <a:cubicBezTo>
                    <a:pt x="152" y="106"/>
                    <a:pt x="152" y="106"/>
                    <a:pt x="152" y="106"/>
                  </a:cubicBezTo>
                  <a:cubicBezTo>
                    <a:pt x="178" y="104"/>
                    <a:pt x="178" y="104"/>
                    <a:pt x="178" y="104"/>
                  </a:cubicBezTo>
                  <a:lnTo>
                    <a:pt x="147" y="241"/>
                  </a:lnTo>
                  <a:close/>
                  <a:moveTo>
                    <a:pt x="348" y="40"/>
                  </a:moveTo>
                  <a:cubicBezTo>
                    <a:pt x="216" y="40"/>
                    <a:pt x="216" y="40"/>
                    <a:pt x="216" y="40"/>
                  </a:cubicBezTo>
                  <a:cubicBezTo>
                    <a:pt x="216" y="80"/>
                    <a:pt x="216" y="80"/>
                    <a:pt x="216" y="80"/>
                  </a:cubicBezTo>
                  <a:cubicBezTo>
                    <a:pt x="324" y="80"/>
                    <a:pt x="324" y="80"/>
                    <a:pt x="324" y="80"/>
                  </a:cubicBezTo>
                  <a:cubicBezTo>
                    <a:pt x="324" y="96"/>
                    <a:pt x="324" y="96"/>
                    <a:pt x="324" y="96"/>
                  </a:cubicBezTo>
                  <a:cubicBezTo>
                    <a:pt x="216" y="96"/>
                    <a:pt x="216" y="96"/>
                    <a:pt x="216" y="96"/>
                  </a:cubicBezTo>
                  <a:cubicBezTo>
                    <a:pt x="216" y="116"/>
                    <a:pt x="216" y="116"/>
                    <a:pt x="216" y="116"/>
                  </a:cubicBezTo>
                  <a:cubicBezTo>
                    <a:pt x="324" y="116"/>
                    <a:pt x="324" y="116"/>
                    <a:pt x="324" y="116"/>
                  </a:cubicBezTo>
                  <a:cubicBezTo>
                    <a:pt x="324" y="132"/>
                    <a:pt x="324" y="132"/>
                    <a:pt x="324" y="132"/>
                  </a:cubicBezTo>
                  <a:cubicBezTo>
                    <a:pt x="216" y="132"/>
                    <a:pt x="216" y="132"/>
                    <a:pt x="216" y="132"/>
                  </a:cubicBezTo>
                  <a:cubicBezTo>
                    <a:pt x="216" y="152"/>
                    <a:pt x="216" y="152"/>
                    <a:pt x="216" y="152"/>
                  </a:cubicBezTo>
                  <a:cubicBezTo>
                    <a:pt x="324" y="152"/>
                    <a:pt x="324" y="152"/>
                    <a:pt x="324" y="152"/>
                  </a:cubicBezTo>
                  <a:cubicBezTo>
                    <a:pt x="324" y="168"/>
                    <a:pt x="324" y="168"/>
                    <a:pt x="324" y="168"/>
                  </a:cubicBezTo>
                  <a:cubicBezTo>
                    <a:pt x="216" y="168"/>
                    <a:pt x="216" y="168"/>
                    <a:pt x="216" y="168"/>
                  </a:cubicBezTo>
                  <a:cubicBezTo>
                    <a:pt x="216" y="188"/>
                    <a:pt x="216" y="188"/>
                    <a:pt x="216" y="188"/>
                  </a:cubicBezTo>
                  <a:cubicBezTo>
                    <a:pt x="324" y="188"/>
                    <a:pt x="324" y="188"/>
                    <a:pt x="324" y="188"/>
                  </a:cubicBezTo>
                  <a:cubicBezTo>
                    <a:pt x="324" y="204"/>
                    <a:pt x="324" y="204"/>
                    <a:pt x="324" y="204"/>
                  </a:cubicBezTo>
                  <a:cubicBezTo>
                    <a:pt x="216" y="204"/>
                    <a:pt x="216" y="204"/>
                    <a:pt x="216" y="204"/>
                  </a:cubicBezTo>
                  <a:cubicBezTo>
                    <a:pt x="216" y="224"/>
                    <a:pt x="216" y="224"/>
                    <a:pt x="216" y="224"/>
                  </a:cubicBezTo>
                  <a:cubicBezTo>
                    <a:pt x="324" y="224"/>
                    <a:pt x="324" y="224"/>
                    <a:pt x="324" y="224"/>
                  </a:cubicBezTo>
                  <a:cubicBezTo>
                    <a:pt x="324" y="240"/>
                    <a:pt x="324" y="240"/>
                    <a:pt x="324" y="240"/>
                  </a:cubicBezTo>
                  <a:cubicBezTo>
                    <a:pt x="216" y="240"/>
                    <a:pt x="216" y="240"/>
                    <a:pt x="216" y="240"/>
                  </a:cubicBezTo>
                  <a:cubicBezTo>
                    <a:pt x="216" y="260"/>
                    <a:pt x="216" y="260"/>
                    <a:pt x="216" y="260"/>
                  </a:cubicBezTo>
                  <a:cubicBezTo>
                    <a:pt x="324" y="260"/>
                    <a:pt x="324" y="260"/>
                    <a:pt x="324" y="260"/>
                  </a:cubicBezTo>
                  <a:cubicBezTo>
                    <a:pt x="324" y="276"/>
                    <a:pt x="324" y="276"/>
                    <a:pt x="324" y="276"/>
                  </a:cubicBezTo>
                  <a:cubicBezTo>
                    <a:pt x="216" y="276"/>
                    <a:pt x="216" y="276"/>
                    <a:pt x="216" y="276"/>
                  </a:cubicBezTo>
                  <a:cubicBezTo>
                    <a:pt x="216" y="312"/>
                    <a:pt x="216" y="312"/>
                    <a:pt x="216" y="312"/>
                  </a:cubicBezTo>
                  <a:cubicBezTo>
                    <a:pt x="348" y="312"/>
                    <a:pt x="348" y="312"/>
                    <a:pt x="348" y="312"/>
                  </a:cubicBezTo>
                  <a:cubicBezTo>
                    <a:pt x="353" y="312"/>
                    <a:pt x="356" y="309"/>
                    <a:pt x="356" y="305"/>
                  </a:cubicBezTo>
                  <a:cubicBezTo>
                    <a:pt x="356" y="48"/>
                    <a:pt x="356" y="48"/>
                    <a:pt x="356" y="48"/>
                  </a:cubicBezTo>
                  <a:cubicBezTo>
                    <a:pt x="356" y="44"/>
                    <a:pt x="353" y="40"/>
                    <a:pt x="348" y="4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0" name="Freeform 39"/>
            <p:cNvSpPr>
              <a:spLocks noChangeAspect="1" noEditPoints="1"/>
            </p:cNvSpPr>
            <p:nvPr/>
          </p:nvSpPr>
          <p:spPr bwMode="black">
            <a:xfrm>
              <a:off x="6101616" y="3171556"/>
              <a:ext cx="474663" cy="471487"/>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1" name="Freeform 29"/>
            <p:cNvSpPr>
              <a:spLocks noChangeAspect="1" noEditPoints="1"/>
            </p:cNvSpPr>
            <p:nvPr/>
          </p:nvSpPr>
          <p:spPr bwMode="black">
            <a:xfrm>
              <a:off x="2882834" y="3176067"/>
              <a:ext cx="479425" cy="471487"/>
            </a:xfrm>
            <a:custGeom>
              <a:avLst/>
              <a:gdLst>
                <a:gd name="T0" fmla="*/ 118 w 356"/>
                <a:gd name="T1" fmla="*/ 135 h 352"/>
                <a:gd name="T2" fmla="*/ 102 w 356"/>
                <a:gd name="T3" fmla="*/ 130 h 352"/>
                <a:gd name="T4" fmla="*/ 92 w 356"/>
                <a:gd name="T5" fmla="*/ 171 h 352"/>
                <a:gd name="T6" fmla="*/ 102 w 356"/>
                <a:gd name="T7" fmla="*/ 173 h 352"/>
                <a:gd name="T8" fmla="*/ 118 w 356"/>
                <a:gd name="T9" fmla="*/ 168 h 352"/>
                <a:gd name="T10" fmla="*/ 123 w 356"/>
                <a:gd name="T11" fmla="*/ 151 h 352"/>
                <a:gd name="T12" fmla="*/ 0 w 356"/>
                <a:gd name="T13" fmla="*/ 36 h 352"/>
                <a:gd name="T14" fmla="*/ 208 w 356"/>
                <a:gd name="T15" fmla="*/ 352 h 352"/>
                <a:gd name="T16" fmla="*/ 0 w 356"/>
                <a:gd name="T17" fmla="*/ 36 h 352"/>
                <a:gd name="T18" fmla="*/ 149 w 356"/>
                <a:gd name="T19" fmla="*/ 169 h 352"/>
                <a:gd name="T20" fmla="*/ 140 w 356"/>
                <a:gd name="T21" fmla="*/ 184 h 352"/>
                <a:gd name="T22" fmla="*/ 124 w 356"/>
                <a:gd name="T23" fmla="*/ 194 h 352"/>
                <a:gd name="T24" fmla="*/ 104 w 356"/>
                <a:gd name="T25" fmla="*/ 197 h 352"/>
                <a:gd name="T26" fmla="*/ 92 w 356"/>
                <a:gd name="T27" fmla="*/ 244 h 352"/>
                <a:gd name="T28" fmla="*/ 68 w 356"/>
                <a:gd name="T29" fmla="*/ 108 h 352"/>
                <a:gd name="T30" fmla="*/ 126 w 356"/>
                <a:gd name="T31" fmla="*/ 107 h 352"/>
                <a:gd name="T32" fmla="*/ 150 w 356"/>
                <a:gd name="T33" fmla="*/ 129 h 352"/>
                <a:gd name="T34" fmla="*/ 152 w 356"/>
                <a:gd name="T35" fmla="*/ 159 h 352"/>
                <a:gd name="T36" fmla="*/ 111 w 356"/>
                <a:gd name="T37" fmla="*/ 131 h 352"/>
                <a:gd name="T38" fmla="*/ 92 w 356"/>
                <a:gd name="T39" fmla="*/ 131 h 352"/>
                <a:gd name="T40" fmla="*/ 94 w 356"/>
                <a:gd name="T41" fmla="*/ 173 h 352"/>
                <a:gd name="T42" fmla="*/ 111 w 356"/>
                <a:gd name="T43" fmla="*/ 172 h 352"/>
                <a:gd name="T44" fmla="*/ 122 w 356"/>
                <a:gd name="T45" fmla="*/ 161 h 352"/>
                <a:gd name="T46" fmla="*/ 122 w 356"/>
                <a:gd name="T47" fmla="*/ 142 h 352"/>
                <a:gd name="T48" fmla="*/ 122 w 356"/>
                <a:gd name="T49" fmla="*/ 142 h 352"/>
                <a:gd name="T50" fmla="*/ 111 w 356"/>
                <a:gd name="T51" fmla="*/ 131 h 352"/>
                <a:gd name="T52" fmla="*/ 92 w 356"/>
                <a:gd name="T53" fmla="*/ 131 h 352"/>
                <a:gd name="T54" fmla="*/ 94 w 356"/>
                <a:gd name="T55" fmla="*/ 173 h 352"/>
                <a:gd name="T56" fmla="*/ 111 w 356"/>
                <a:gd name="T57" fmla="*/ 172 h 352"/>
                <a:gd name="T58" fmla="*/ 122 w 356"/>
                <a:gd name="T59" fmla="*/ 161 h 352"/>
                <a:gd name="T60" fmla="*/ 122 w 356"/>
                <a:gd name="T61" fmla="*/ 142 h 352"/>
                <a:gd name="T62" fmla="*/ 216 w 356"/>
                <a:gd name="T63" fmla="*/ 52 h 352"/>
                <a:gd name="T64" fmla="*/ 244 w 356"/>
                <a:gd name="T65" fmla="*/ 92 h 352"/>
                <a:gd name="T66" fmla="*/ 292 w 356"/>
                <a:gd name="T67" fmla="*/ 140 h 352"/>
                <a:gd name="T68" fmla="*/ 216 w 356"/>
                <a:gd name="T69" fmla="*/ 179 h 352"/>
                <a:gd name="T70" fmla="*/ 320 w 356"/>
                <a:gd name="T71" fmla="*/ 212 h 352"/>
                <a:gd name="T72" fmla="*/ 216 w 356"/>
                <a:gd name="T73" fmla="*/ 228 h 352"/>
                <a:gd name="T74" fmla="*/ 320 w 356"/>
                <a:gd name="T75" fmla="*/ 248 h 352"/>
                <a:gd name="T76" fmla="*/ 216 w 356"/>
                <a:gd name="T77" fmla="*/ 264 h 352"/>
                <a:gd name="T78" fmla="*/ 348 w 356"/>
                <a:gd name="T79" fmla="*/ 300 h 352"/>
                <a:gd name="T80" fmla="*/ 356 w 356"/>
                <a:gd name="T81" fmla="*/ 60 h 352"/>
                <a:gd name="T82" fmla="*/ 252 w 356"/>
                <a:gd name="T83" fmla="*/ 132 h 352"/>
                <a:gd name="T84" fmla="*/ 300 w 356"/>
                <a:gd name="T85" fmla="*/ 1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6" h="352">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0" y="36"/>
                  </a:moveTo>
                  <a:cubicBezTo>
                    <a:pt x="0" y="316"/>
                    <a:pt x="0" y="316"/>
                    <a:pt x="0" y="316"/>
                  </a:cubicBezTo>
                  <a:cubicBezTo>
                    <a:pt x="208" y="352"/>
                    <a:pt x="208" y="352"/>
                    <a:pt x="208" y="352"/>
                  </a:cubicBezTo>
                  <a:cubicBezTo>
                    <a:pt x="208" y="0"/>
                    <a:pt x="208" y="0"/>
                    <a:pt x="208" y="0"/>
                  </a:cubicBezTo>
                  <a:lnTo>
                    <a:pt x="0" y="36"/>
                  </a:lnTo>
                  <a:close/>
                  <a:moveTo>
                    <a:pt x="152" y="159"/>
                  </a:moveTo>
                  <a:cubicBezTo>
                    <a:pt x="151" y="163"/>
                    <a:pt x="150" y="166"/>
                    <a:pt x="149" y="169"/>
                  </a:cubicBezTo>
                  <a:cubicBezTo>
                    <a:pt x="148" y="172"/>
                    <a:pt x="147" y="174"/>
                    <a:pt x="145" y="177"/>
                  </a:cubicBezTo>
                  <a:cubicBezTo>
                    <a:pt x="144" y="179"/>
                    <a:pt x="142" y="182"/>
                    <a:pt x="140" y="184"/>
                  </a:cubicBezTo>
                  <a:cubicBezTo>
                    <a:pt x="137" y="186"/>
                    <a:pt x="135" y="188"/>
                    <a:pt x="132" y="190"/>
                  </a:cubicBezTo>
                  <a:cubicBezTo>
                    <a:pt x="130" y="192"/>
                    <a:pt x="127" y="193"/>
                    <a:pt x="124" y="194"/>
                  </a:cubicBezTo>
                  <a:cubicBezTo>
                    <a:pt x="121" y="195"/>
                    <a:pt x="118" y="196"/>
                    <a:pt x="115" y="197"/>
                  </a:cubicBezTo>
                  <a:cubicBezTo>
                    <a:pt x="111" y="197"/>
                    <a:pt x="108" y="197"/>
                    <a:pt x="104" y="197"/>
                  </a:cubicBezTo>
                  <a:cubicBezTo>
                    <a:pt x="92" y="197"/>
                    <a:pt x="92" y="197"/>
                    <a:pt x="92" y="197"/>
                  </a:cubicBezTo>
                  <a:cubicBezTo>
                    <a:pt x="92" y="244"/>
                    <a:pt x="92" y="244"/>
                    <a:pt x="92" y="244"/>
                  </a:cubicBezTo>
                  <a:cubicBezTo>
                    <a:pt x="68" y="243"/>
                    <a:pt x="68" y="243"/>
                    <a:pt x="68" y="243"/>
                  </a:cubicBezTo>
                  <a:cubicBezTo>
                    <a:pt x="68" y="108"/>
                    <a:pt x="68" y="108"/>
                    <a:pt x="68" y="108"/>
                  </a:cubicBezTo>
                  <a:cubicBezTo>
                    <a:pt x="107" y="106"/>
                    <a:pt x="107" y="106"/>
                    <a:pt x="107" y="106"/>
                  </a:cubicBezTo>
                  <a:cubicBezTo>
                    <a:pt x="114" y="105"/>
                    <a:pt x="121" y="106"/>
                    <a:pt x="126" y="107"/>
                  </a:cubicBezTo>
                  <a:cubicBezTo>
                    <a:pt x="132" y="109"/>
                    <a:pt x="137" y="111"/>
                    <a:pt x="141" y="115"/>
                  </a:cubicBezTo>
                  <a:cubicBezTo>
                    <a:pt x="145" y="119"/>
                    <a:pt x="148" y="123"/>
                    <a:pt x="150" y="129"/>
                  </a:cubicBezTo>
                  <a:cubicBezTo>
                    <a:pt x="152" y="135"/>
                    <a:pt x="153" y="142"/>
                    <a:pt x="153" y="149"/>
                  </a:cubicBezTo>
                  <a:cubicBezTo>
                    <a:pt x="153" y="153"/>
                    <a:pt x="152" y="156"/>
                    <a:pt x="152" y="159"/>
                  </a:cubicBezTo>
                  <a:close/>
                  <a:moveTo>
                    <a:pt x="118" y="135"/>
                  </a:move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ubicBezTo>
                    <a:pt x="121" y="139"/>
                    <a:pt x="120" y="137"/>
                    <a:pt x="118" y="135"/>
                  </a:cubicBezTo>
                  <a:close/>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348" y="52"/>
                  </a:moveTo>
                  <a:cubicBezTo>
                    <a:pt x="216" y="52"/>
                    <a:pt x="216" y="52"/>
                    <a:pt x="216" y="52"/>
                  </a:cubicBezTo>
                  <a:cubicBezTo>
                    <a:pt x="216" y="101"/>
                    <a:pt x="216" y="101"/>
                    <a:pt x="216" y="101"/>
                  </a:cubicBezTo>
                  <a:cubicBezTo>
                    <a:pt x="224" y="95"/>
                    <a:pt x="234" y="92"/>
                    <a:pt x="244" y="92"/>
                  </a:cubicBezTo>
                  <a:cubicBezTo>
                    <a:pt x="244" y="140"/>
                    <a:pt x="244" y="140"/>
                    <a:pt x="244" y="140"/>
                  </a:cubicBezTo>
                  <a:cubicBezTo>
                    <a:pt x="292" y="140"/>
                    <a:pt x="292" y="140"/>
                    <a:pt x="292" y="140"/>
                  </a:cubicBezTo>
                  <a:cubicBezTo>
                    <a:pt x="292" y="167"/>
                    <a:pt x="271" y="188"/>
                    <a:pt x="244" y="188"/>
                  </a:cubicBezTo>
                  <a:cubicBezTo>
                    <a:pt x="234" y="188"/>
                    <a:pt x="224" y="185"/>
                    <a:pt x="216" y="179"/>
                  </a:cubicBezTo>
                  <a:cubicBezTo>
                    <a:pt x="216" y="212"/>
                    <a:pt x="216" y="212"/>
                    <a:pt x="216" y="212"/>
                  </a:cubicBezTo>
                  <a:cubicBezTo>
                    <a:pt x="320" y="212"/>
                    <a:pt x="320" y="212"/>
                    <a:pt x="320" y="212"/>
                  </a:cubicBezTo>
                  <a:cubicBezTo>
                    <a:pt x="320" y="228"/>
                    <a:pt x="320" y="228"/>
                    <a:pt x="320" y="228"/>
                  </a:cubicBezTo>
                  <a:cubicBezTo>
                    <a:pt x="216" y="228"/>
                    <a:pt x="216" y="228"/>
                    <a:pt x="216" y="228"/>
                  </a:cubicBezTo>
                  <a:cubicBezTo>
                    <a:pt x="216" y="248"/>
                    <a:pt x="216" y="248"/>
                    <a:pt x="216" y="248"/>
                  </a:cubicBezTo>
                  <a:cubicBezTo>
                    <a:pt x="320" y="248"/>
                    <a:pt x="320" y="248"/>
                    <a:pt x="320" y="248"/>
                  </a:cubicBezTo>
                  <a:cubicBezTo>
                    <a:pt x="320" y="264"/>
                    <a:pt x="320" y="264"/>
                    <a:pt x="320" y="264"/>
                  </a:cubicBezTo>
                  <a:cubicBezTo>
                    <a:pt x="216" y="264"/>
                    <a:pt x="216" y="264"/>
                    <a:pt x="216" y="264"/>
                  </a:cubicBezTo>
                  <a:cubicBezTo>
                    <a:pt x="216" y="300"/>
                    <a:pt x="216" y="300"/>
                    <a:pt x="216" y="300"/>
                  </a:cubicBezTo>
                  <a:cubicBezTo>
                    <a:pt x="348" y="300"/>
                    <a:pt x="348" y="300"/>
                    <a:pt x="348" y="300"/>
                  </a:cubicBezTo>
                  <a:cubicBezTo>
                    <a:pt x="353" y="300"/>
                    <a:pt x="356" y="297"/>
                    <a:pt x="356" y="292"/>
                  </a:cubicBezTo>
                  <a:cubicBezTo>
                    <a:pt x="356" y="60"/>
                    <a:pt x="356" y="60"/>
                    <a:pt x="356" y="60"/>
                  </a:cubicBezTo>
                  <a:cubicBezTo>
                    <a:pt x="356" y="55"/>
                    <a:pt x="353" y="52"/>
                    <a:pt x="348" y="52"/>
                  </a:cubicBezTo>
                  <a:close/>
                  <a:moveTo>
                    <a:pt x="252" y="132"/>
                  </a:moveTo>
                  <a:cubicBezTo>
                    <a:pt x="252" y="84"/>
                    <a:pt x="252" y="84"/>
                    <a:pt x="252" y="84"/>
                  </a:cubicBezTo>
                  <a:cubicBezTo>
                    <a:pt x="279" y="84"/>
                    <a:pt x="300" y="105"/>
                    <a:pt x="300" y="132"/>
                  </a:cubicBezTo>
                  <a:lnTo>
                    <a:pt x="252" y="13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nvGrpSpPr>
          <p:cNvPr id="49" name="Group 38"/>
          <p:cNvGrpSpPr/>
          <p:nvPr/>
        </p:nvGrpSpPr>
        <p:grpSpPr>
          <a:xfrm>
            <a:off x="451987" y="2196713"/>
            <a:ext cx="3777305" cy="2692170"/>
            <a:chOff x="8446131" y="2332385"/>
            <a:chExt cx="2482978" cy="1769674"/>
          </a:xfrm>
        </p:grpSpPr>
        <p:grpSp>
          <p:nvGrpSpPr>
            <p:cNvPr id="50" name="Group 39"/>
            <p:cNvGrpSpPr/>
            <p:nvPr/>
          </p:nvGrpSpPr>
          <p:grpSpPr>
            <a:xfrm>
              <a:off x="8446131" y="2332385"/>
              <a:ext cx="2482978" cy="1769674"/>
              <a:chOff x="2236891" y="4958929"/>
              <a:chExt cx="2482978" cy="1769674"/>
            </a:xfrm>
          </p:grpSpPr>
          <p:sp>
            <p:nvSpPr>
              <p:cNvPr id="52" name="Oval 41"/>
              <p:cNvSpPr/>
              <p:nvPr/>
            </p:nvSpPr>
            <p:spPr bwMode="auto">
              <a:xfrm>
                <a:off x="2994810" y="5759339"/>
                <a:ext cx="969264" cy="969264"/>
              </a:xfrm>
              <a:prstGeom prst="ellipse">
                <a:avLst/>
              </a:prstGeom>
              <a:solidFill>
                <a:srgbClr val="E3008C"/>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53" name="TextBox 42"/>
              <p:cNvSpPr txBox="1"/>
              <p:nvPr/>
            </p:nvSpPr>
            <p:spPr>
              <a:xfrm>
                <a:off x="2236891" y="4958929"/>
                <a:ext cx="2482978" cy="273635"/>
              </a:xfrm>
              <a:prstGeom prst="rect">
                <a:avLst/>
              </a:prstGeom>
              <a:noFill/>
            </p:spPr>
            <p:txBody>
              <a:bodyPr wrap="square" lIns="179238"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MANAGEMENT</a:t>
                </a:r>
              </a:p>
            </p:txBody>
          </p:sp>
        </p:grpSp>
        <p:sp>
          <p:nvSpPr>
            <p:cNvPr id="51" name="Freeform 40"/>
            <p:cNvSpPr>
              <a:spLocks noEditPoints="1"/>
            </p:cNvSpPr>
            <p:nvPr/>
          </p:nvSpPr>
          <p:spPr bwMode="black">
            <a:xfrm>
              <a:off x="9413504" y="3338785"/>
              <a:ext cx="550357" cy="557287"/>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FFFFFF"/>
                </a:solidFill>
              </a:endParaRPr>
            </a:p>
          </p:txBody>
        </p:sp>
      </p:grpSp>
      <p:sp>
        <p:nvSpPr>
          <p:cNvPr id="3" name="Title 2"/>
          <p:cNvSpPr>
            <a:spLocks noGrp="1"/>
          </p:cNvSpPr>
          <p:nvPr>
            <p:ph type="title"/>
          </p:nvPr>
        </p:nvSpPr>
        <p:spPr/>
        <p:txBody>
          <a:bodyPr/>
          <a:lstStyle/>
          <a:p>
            <a:r>
              <a:rPr lang="en-US" sz="4800" dirty="0" smtClean="0"/>
              <a:t>https://</a:t>
            </a:r>
            <a:r>
              <a:rPr lang="en-US" sz="4400" dirty="0" err="1" smtClean="0"/>
              <a:t>graph.microsoft.com</a:t>
            </a:r>
            <a:r>
              <a:rPr lang="en-US" sz="4400" dirty="0" smtClean="0"/>
              <a:t>/beta/</a:t>
            </a:r>
            <a:r>
              <a:rPr lang="en-US" sz="4400" dirty="0" err="1" smtClean="0"/>
              <a:t>myorganization</a:t>
            </a:r>
            <a:r>
              <a:rPr lang="en-US" sz="4400" dirty="0" smtClean="0"/>
              <a:t>/groups</a:t>
            </a:r>
            <a:r>
              <a:rPr lang="en-US" sz="4800" dirty="0" smtClean="0"/>
              <a:t>?$filter=</a:t>
            </a:r>
            <a:r>
              <a:rPr lang="en-US" sz="4800" dirty="0" err="1" smtClean="0"/>
              <a:t>groupType+eq</a:t>
            </a:r>
            <a:r>
              <a:rPr lang="en-US" sz="4800" dirty="0" smtClean="0"/>
              <a:t>+'Unified'</a:t>
            </a:r>
            <a:endParaRPr lang="en-US" sz="4800" dirty="0"/>
          </a:p>
        </p:txBody>
      </p:sp>
    </p:spTree>
    <p:extLst>
      <p:ext uri="{BB962C8B-B14F-4D97-AF65-F5344CB8AC3E}">
        <p14:creationId xmlns:p14="http://schemas.microsoft.com/office/powerpoint/2010/main" val="99523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4" presetClass="path" presetSubtype="0" decel="100000" fill="hold" nodeType="withEffect">
                                  <p:stCondLst>
                                    <p:cond delay="0"/>
                                  </p:stCondLst>
                                  <p:childTnLst>
                                    <p:animMotion origin="layout" path="M -2.63722E-6 -4.5892E-6 L 0.00128 0.05289 " pathEditMode="relative" rAng="0" ptsTypes="AA">
                                      <p:cBhvr>
                                        <p:cTn id="9" dur="500" spd="-100000" fill="hold"/>
                                        <p:tgtEl>
                                          <p:spTgt spid="29"/>
                                        </p:tgtEl>
                                        <p:attrNameLst>
                                          <p:attrName>ppt_x</p:attrName>
                                          <p:attrName>ppt_y</p:attrName>
                                        </p:attrNameLst>
                                      </p:cBhvr>
                                      <p:rCtr x="64" y="2633"/>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decel="100000" fill="hold" nodeType="withEffect">
                                  <p:stCondLst>
                                    <p:cond delay="150"/>
                                  </p:stCondLst>
                                  <p:childTnLst>
                                    <p:animMotion origin="layout" path="M -3.63288E-6 -4.5892E-6 L 0.00128 0.05289 " pathEditMode="relative" rAng="0" ptsTypes="AA">
                                      <p:cBhvr>
                                        <p:cTn id="14" dur="500" spd="-100000" fill="hold"/>
                                        <p:tgtEl>
                                          <p:spTgt spid="24"/>
                                        </p:tgtEl>
                                        <p:attrNameLst>
                                          <p:attrName>ppt_x</p:attrName>
                                          <p:attrName>ppt_y</p:attrName>
                                        </p:attrNameLst>
                                      </p:cBhvr>
                                      <p:rCtr x="64" y="2633"/>
                                    </p:animMotion>
                                  </p:childTnLst>
                                </p:cTn>
                              </p:par>
                              <p:par>
                                <p:cTn id="15" presetID="10" presetClass="entr" presetSubtype="0" fill="hold" nodeType="withEffect">
                                  <p:stCondLst>
                                    <p:cond delay="3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4" presetClass="path" presetSubtype="0" decel="100000" fill="hold" nodeType="withEffect">
                                  <p:stCondLst>
                                    <p:cond delay="300"/>
                                  </p:stCondLst>
                                  <p:childTnLst>
                                    <p:animMotion origin="layout" path="M 3.12484E-6 -4.12165E-6 L 0.00127 0.05289 " pathEditMode="relative" rAng="0" ptsTypes="AA">
                                      <p:cBhvr>
                                        <p:cTn id="19" dur="500" spd="-100000" fill="hold"/>
                                        <p:tgtEl>
                                          <p:spTgt spid="34"/>
                                        </p:tgtEl>
                                        <p:attrNameLst>
                                          <p:attrName>ppt_x</p:attrName>
                                          <p:attrName>ppt_y</p:attrName>
                                        </p:attrNameLst>
                                      </p:cBhvr>
                                      <p:rCtr x="64" y="26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Groups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your app</a:t>
            </a:r>
            <a:endParaRPr lang="en-US" dirty="0"/>
          </a:p>
        </p:txBody>
      </p:sp>
      <p:sp>
        <p:nvSpPr>
          <p:cNvPr id="2" name="Text Placeholder 1"/>
          <p:cNvSpPr>
            <a:spLocks noGrp="1"/>
          </p:cNvSpPr>
          <p:nvPr>
            <p:ph type="body" sz="quarter" idx="10"/>
          </p:nvPr>
        </p:nvSpPr>
        <p:spPr/>
        <p:txBody>
          <a:bodyPr/>
          <a:lstStyle/>
          <a:p>
            <a:r>
              <a:rPr lang="en-US" smtClean="0"/>
              <a:t>Register app in Azure portal</a:t>
            </a:r>
          </a:p>
          <a:p>
            <a:pPr lvl="1"/>
            <a:r>
              <a:rPr lang="en-US" smtClean="0"/>
              <a:t>Native</a:t>
            </a:r>
          </a:p>
          <a:p>
            <a:pPr lvl="1"/>
            <a:r>
              <a:rPr lang="en-US" smtClean="0"/>
              <a:t>Web app</a:t>
            </a:r>
          </a:p>
          <a:p>
            <a:pPr lvl="1"/>
            <a:r>
              <a:rPr lang="en-US" smtClean="0"/>
              <a:t>Single page app</a:t>
            </a:r>
          </a:p>
          <a:p>
            <a:r>
              <a:rPr lang="en-US" smtClean="0"/>
              <a:t>Configure app permissions</a:t>
            </a:r>
          </a:p>
          <a:p>
            <a:pPr lvl="1"/>
            <a:r>
              <a:rPr lang="en-US" smtClean="0"/>
              <a:t>Groups.Read.All</a:t>
            </a:r>
          </a:p>
          <a:p>
            <a:pPr lvl="1"/>
            <a:r>
              <a:rPr lang="en-US" smtClean="0"/>
              <a:t>Groups.ReadWrite.All</a:t>
            </a:r>
          </a:p>
          <a:p>
            <a:r>
              <a:rPr lang="en-US" smtClean="0"/>
              <a:t>Get token using OAuth2.0 flow</a:t>
            </a:r>
          </a:p>
          <a:p>
            <a:r>
              <a:rPr lang="en-US" smtClean="0"/>
              <a:t>Use OpenID Connect for SSO</a:t>
            </a:r>
          </a:p>
          <a:p>
            <a:r>
              <a:rPr lang="en-US" smtClean="0"/>
              <a:t>Build your code using O365 unified API</a:t>
            </a:r>
            <a:endParaRPr lang="en-US" dirty="0"/>
          </a:p>
        </p:txBody>
      </p:sp>
      <p:pic>
        <p:nvPicPr>
          <p:cNvPr id="4" name="Picture 3"/>
          <p:cNvPicPr>
            <a:picLocks noChangeAspect="1"/>
          </p:cNvPicPr>
          <p:nvPr/>
        </p:nvPicPr>
        <p:blipFill rotWithShape="1">
          <a:blip r:embed="rId2">
            <a:lum bright="12000" contrast="-6000"/>
          </a:blip>
          <a:srcRect l="32738" t="8929" r="31547" b="10714"/>
          <a:stretch/>
        </p:blipFill>
        <p:spPr>
          <a:xfrm>
            <a:off x="8708304" y="292331"/>
            <a:ext cx="2733695" cy="6150815"/>
          </a:xfrm>
          <a:prstGeom prst="rect">
            <a:avLst/>
          </a:prstGeom>
        </p:spPr>
      </p:pic>
    </p:spTree>
    <p:extLst>
      <p:ext uri="{BB962C8B-B14F-4D97-AF65-F5344CB8AC3E}">
        <p14:creationId xmlns:p14="http://schemas.microsoft.com/office/powerpoint/2010/main" val="2021303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Groups </a:t>
            </a:r>
            <a:r>
              <a:rPr lang="en-US" dirty="0" smtClean="0"/>
              <a:t>management</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endParaRPr lang="en-US" smtClean="0"/>
          </a:p>
          <a:p>
            <a:endParaRPr lang="en-US" smtClean="0"/>
          </a:p>
          <a:p>
            <a:endParaRPr lang="en-US" smtClean="0"/>
          </a:p>
          <a:p>
            <a:pPr lvl="1"/>
            <a:endParaRPr lang="en-US" smtClean="0"/>
          </a:p>
          <a:p>
            <a:r>
              <a:rPr lang="en-US" smtClean="0"/>
              <a:t>Samples</a:t>
            </a:r>
          </a:p>
          <a:p>
            <a:pPr lvl="1"/>
            <a:r>
              <a:rPr lang="en-US" smtClean="0"/>
              <a:t>https://graph.microsoft.com/beta/contoso.com/groups/{id}/</a:t>
            </a:r>
            <a:endParaRPr lang="en-US" smtClean="0">
              <a:hlinkClick r:id="rId3"/>
            </a:endParaRPr>
          </a:p>
          <a:p>
            <a:pPr lvl="1"/>
            <a:r>
              <a:rPr lang="en-US" smtClean="0"/>
              <a:t>https://graph.microsoft.com/beta/contoso.com/groups/{id}/AddFavorite</a:t>
            </a:r>
            <a:endParaRPr lang="en-US" dirty="0">
              <a:hlinkClick r:id="rId3"/>
            </a:endParaRPr>
          </a:p>
        </p:txBody>
      </p:sp>
      <p:sp>
        <p:nvSpPr>
          <p:cNvPr id="9" name="Rectangular Callout 8"/>
          <p:cNvSpPr/>
          <p:nvPr/>
        </p:nvSpPr>
        <p:spPr bwMode="auto">
          <a:xfrm>
            <a:off x="7276346" y="4267826"/>
            <a:ext cx="1493652" cy="449727"/>
          </a:xfrm>
          <a:prstGeom prst="wedgeRectCallout">
            <a:avLst>
              <a:gd name="adj1" fmla="val -38196"/>
              <a:gd name="adj2" fmla="val 94538"/>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0" name="Rectangular Callout 9"/>
          <p:cNvSpPr/>
          <p:nvPr/>
        </p:nvSpPr>
        <p:spPr bwMode="auto">
          <a:xfrm>
            <a:off x="9523167" y="4623922"/>
            <a:ext cx="1204523" cy="449727"/>
          </a:xfrm>
          <a:prstGeom prst="wedgeRectCallout">
            <a:avLst>
              <a:gd name="adj1" fmla="val -55114"/>
              <a:gd name="adj2" fmla="val 984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Action</a:t>
            </a:r>
          </a:p>
        </p:txBody>
      </p:sp>
      <p:pic>
        <p:nvPicPr>
          <p:cNvPr id="7" name="Picture 6"/>
          <p:cNvPicPr>
            <a:picLocks noChangeAspect="1"/>
          </p:cNvPicPr>
          <p:nvPr/>
        </p:nvPicPr>
        <p:blipFill rotWithShape="1">
          <a:blip r:embed="rId4"/>
          <a:srcRect l="35851" t="8619" r="37363" b="8048"/>
          <a:stretch/>
        </p:blipFill>
        <p:spPr>
          <a:xfrm rot="16200000">
            <a:off x="9633452" y="-970664"/>
            <a:ext cx="1113976" cy="3465705"/>
          </a:xfrm>
          <a:prstGeom prst="rect">
            <a:avLst/>
          </a:prstGeom>
        </p:spPr>
      </p:pic>
      <p:graphicFrame>
        <p:nvGraphicFramePr>
          <p:cNvPr id="13" name="Content Placeholder 2"/>
          <p:cNvGraphicFramePr>
            <a:graphicFrameLocks/>
          </p:cNvGraphicFramePr>
          <p:nvPr>
            <p:extLst>
              <p:ext uri="{D42A27DB-BD31-4B8C-83A1-F6EECF244321}">
                <p14:modId xmlns:p14="http://schemas.microsoft.com/office/powerpoint/2010/main" val="745425661"/>
              </p:ext>
            </p:extLst>
          </p:nvPr>
        </p:nvGraphicFramePr>
        <p:xfrm>
          <a:off x="269168" y="2084713"/>
          <a:ext cx="11652806" cy="1985092"/>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490322">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979745">
                <a:tc>
                  <a:txBody>
                    <a:bodyPr/>
                    <a:lstStyle/>
                    <a:p>
                      <a:pPr algn="l" rtl="0" fontAlgn="b"/>
                      <a:r>
                        <a:rPr lang="en-US" sz="1800" b="0" kern="1200" dirty="0" smtClean="0">
                          <a:solidFill>
                            <a:schemeClr val="bg1"/>
                          </a:solidFill>
                          <a:latin typeface="+mn-lt"/>
                          <a:ea typeface="+mn-ea"/>
                          <a:cs typeface="+mn-cs"/>
                        </a:rPr>
                        <a:t>Group</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CRUD</a:t>
                      </a:r>
                    </a:p>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SubscribeByMail, UnsubscribeMyMail, AddFavorite, RemoveFavorite, ResetUnseenCount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515025">
                <a:tc>
                  <a:txBody>
                    <a:bodyPr/>
                    <a:lstStyle/>
                    <a:p>
                      <a:pPr marL="0" algn="l" defTabSz="932742" rtl="0" eaLnBrk="1" fontAlgn="b" latinLnBrk="0" hangingPunct="1"/>
                      <a:r>
                        <a:rPr lang="en-US" sz="1800" b="0" kern="1200" dirty="0" smtClean="0">
                          <a:solidFill>
                            <a:schemeClr val="bg1"/>
                          </a:solidFill>
                          <a:latin typeface="+mn-lt"/>
                          <a:ea typeface="+mn-ea"/>
                          <a:cs typeface="+mn-cs"/>
                        </a:rPr>
                        <a:t>User/Me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Users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JoinedGroups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bl>
          </a:graphicData>
        </a:graphic>
      </p:graphicFrame>
    </p:spTree>
    <p:extLst>
      <p:ext uri="{BB962C8B-B14F-4D97-AF65-F5344CB8AC3E}">
        <p14:creationId xmlns:p14="http://schemas.microsoft.com/office/powerpoint/2010/main" val="189134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Conversations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/groups/{id}/conversations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/groups/{id}/threads/{id}/reply</a:t>
            </a:r>
            <a:endParaRPr lang="en-US" dirty="0" smtClean="0">
              <a:hlinkClick r:id="rId3"/>
            </a:endParaRPr>
          </a:p>
          <a:p>
            <a:pPr lvl="1"/>
            <a:endParaRPr lang="en-US" dirty="0"/>
          </a:p>
        </p:txBody>
      </p:sp>
      <p:sp>
        <p:nvSpPr>
          <p:cNvPr id="19" name="Rounded Rectangular Callout 18"/>
          <p:cNvSpPr/>
          <p:nvPr/>
        </p:nvSpPr>
        <p:spPr bwMode="auto">
          <a:xfrm>
            <a:off x="9302652" y="448010"/>
            <a:ext cx="1135798" cy="525374"/>
          </a:xfrm>
          <a:prstGeom prst="wedgeRoundRectCallout">
            <a:avLst>
              <a:gd name="adj1" fmla="val 61770"/>
              <a:gd name="adj2" fmla="val 96614"/>
              <a:gd name="adj3" fmla="val 16667"/>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Blah</a:t>
            </a:r>
          </a:p>
        </p:txBody>
      </p:sp>
      <p:sp>
        <p:nvSpPr>
          <p:cNvPr id="20" name="Rounded Rectangular Callout 19"/>
          <p:cNvSpPr/>
          <p:nvPr/>
        </p:nvSpPr>
        <p:spPr bwMode="auto">
          <a:xfrm>
            <a:off x="10621201" y="349991"/>
            <a:ext cx="1135798" cy="525374"/>
          </a:xfrm>
          <a:prstGeom prst="wedgeRoundRectCallout">
            <a:avLst>
              <a:gd name="adj1" fmla="val -41967"/>
              <a:gd name="adj2" fmla="val 97122"/>
              <a:gd name="adj3" fmla="val 16667"/>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lol</a:t>
            </a:r>
          </a:p>
        </p:txBody>
      </p:sp>
      <p:sp>
        <p:nvSpPr>
          <p:cNvPr id="21" name="Rounded Rectangular Callout 20"/>
          <p:cNvSpPr/>
          <p:nvPr/>
        </p:nvSpPr>
        <p:spPr bwMode="auto">
          <a:xfrm>
            <a:off x="10486683" y="1427462"/>
            <a:ext cx="1215150" cy="525374"/>
          </a:xfrm>
          <a:prstGeom prst="wedgeRoundRectCallout">
            <a:avLst>
              <a:gd name="adj1" fmla="val -36742"/>
              <a:gd name="adj2" fmla="val -84121"/>
              <a:gd name="adj3" fmla="val 16667"/>
            </a:avLst>
          </a:prstGeom>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619" tIns="89619" rIns="33611" bIns="33611" rtlCol="0" anchor="b" anchorCtr="0"/>
          <a:lstStyle/>
          <a:p>
            <a:pPr algn="ctr" defTabSz="913851"/>
            <a:r>
              <a:rPr lang="en-US" sz="2744" dirty="0">
                <a:solidFill>
                  <a:schemeClr val="bg1"/>
                </a:solidFill>
                <a:ea typeface="Segoe UI" pitchFamily="34" charset="0"/>
                <a:cs typeface="Segoe UI" pitchFamily="34" charset="0"/>
              </a:rPr>
              <a:t>ttyl</a:t>
            </a:r>
          </a:p>
        </p:txBody>
      </p:sp>
      <p:graphicFrame>
        <p:nvGraphicFramePr>
          <p:cNvPr id="10" name="Content Placeholder 2"/>
          <p:cNvGraphicFramePr>
            <a:graphicFrameLocks/>
          </p:cNvGraphicFramePr>
          <p:nvPr>
            <p:extLst>
              <p:ext uri="{D42A27DB-BD31-4B8C-83A1-F6EECF244321}">
                <p14:modId xmlns:p14="http://schemas.microsoft.com/office/powerpoint/2010/main" val="1529195746"/>
              </p:ext>
            </p:extLst>
          </p:nvPr>
        </p:nvGraphicFramePr>
        <p:xfrm>
          <a:off x="269168" y="2070488"/>
          <a:ext cx="11652806" cy="2318729"/>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Conversation</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Conversations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fontAlgn="b"/>
                      <a:r>
                        <a:rPr lang="en-US" sz="1800" b="0" kern="1200" dirty="0" smtClean="0">
                          <a:solidFill>
                            <a:schemeClr val="bg1"/>
                          </a:solidFill>
                          <a:latin typeface="+mn-lt"/>
                          <a:ea typeface="+mn-ea"/>
                          <a:cs typeface="+mn-cs"/>
                        </a:rPr>
                        <a:t>Create, read, and</a:t>
                      </a:r>
                      <a:r>
                        <a:rPr lang="en-US" sz="1800" b="0" kern="1200" baseline="0" dirty="0" smtClean="0">
                          <a:solidFill>
                            <a:schemeClr val="bg1"/>
                          </a:solidFill>
                          <a:latin typeface="+mn-lt"/>
                          <a:ea typeface="+mn-ea"/>
                          <a:cs typeface="+mn-cs"/>
                        </a:rPr>
                        <a:t> </a:t>
                      </a:r>
                      <a:r>
                        <a:rPr lang="en-US" sz="1800" b="0" kern="1200" dirty="0" smtClean="0">
                          <a:solidFill>
                            <a:schemeClr val="bg1"/>
                          </a:solidFill>
                          <a:latin typeface="+mn-lt"/>
                          <a:ea typeface="+mn-ea"/>
                          <a:cs typeface="+mn-cs"/>
                        </a:rPr>
                        <a:t>delete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Thread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Threads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Post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Posts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 forward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4"/>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Calendar </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pPr lvl="1"/>
            <a:endParaRPr lang="en-US" smtClean="0"/>
          </a:p>
          <a:p>
            <a:endParaRPr lang="en-US" smtClean="0"/>
          </a:p>
          <a:p>
            <a:endParaRPr lang="en-US" smtClean="0"/>
          </a:p>
          <a:p>
            <a:endParaRPr lang="en-US" smtClean="0"/>
          </a:p>
          <a:p>
            <a:r>
              <a:rPr lang="en-US" smtClean="0"/>
              <a:t>Samples</a:t>
            </a:r>
          </a:p>
          <a:p>
            <a:pPr lvl="1"/>
            <a:r>
              <a:rPr lang="en-US" smtClean="0"/>
              <a:t>https://graph.microsoft.com/beta/contoso.com/groups/{id}/events</a:t>
            </a:r>
            <a:endParaRPr lang="en-US" smtClean="0">
              <a:hlinkClick r:id="rId3"/>
            </a:endParaRPr>
          </a:p>
          <a:p>
            <a:pPr lvl="1"/>
            <a:r>
              <a:rPr lang="en-US" smtClean="0"/>
              <a:t>../calendarview?startdatetime=2015-04-01 &amp; enddatetime=2015-04-30</a:t>
            </a:r>
            <a:endParaRPr lang="en-US" dirty="0"/>
          </a:p>
        </p:txBody>
      </p:sp>
      <p:sp>
        <p:nvSpPr>
          <p:cNvPr id="7" name="Rectangular Callout 6"/>
          <p:cNvSpPr/>
          <p:nvPr/>
        </p:nvSpPr>
        <p:spPr bwMode="auto">
          <a:xfrm>
            <a:off x="6113895" y="4443372"/>
            <a:ext cx="1416441" cy="455078"/>
          </a:xfrm>
          <a:prstGeom prst="wedgeRectCallout">
            <a:avLst>
              <a:gd name="adj1" fmla="val -43781"/>
              <a:gd name="adj2" fmla="val 968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1" name="Rectangular Callout 10"/>
          <p:cNvSpPr/>
          <p:nvPr/>
        </p:nvSpPr>
        <p:spPr bwMode="auto">
          <a:xfrm>
            <a:off x="1084453" y="6077507"/>
            <a:ext cx="5627666" cy="456590"/>
          </a:xfrm>
          <a:prstGeom prst="wedgeRectCallout">
            <a:avLst>
              <a:gd name="adj1" fmla="val -38527"/>
              <a:gd name="adj2" fmla="val -8879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No client-side recurrence expansion required </a:t>
            </a:r>
            <a:r>
              <a:rPr lang="en-US" sz="1999" dirty="0">
                <a:gradFill>
                  <a:gsLst>
                    <a:gs pos="0">
                      <a:srgbClr val="FFFFFF"/>
                    </a:gs>
                    <a:gs pos="100000">
                      <a:srgbClr val="FFFFFF"/>
                    </a:gs>
                  </a:gsLst>
                  <a:lin ang="5400000" scaled="0"/>
                </a:gradFill>
                <a:sym typeface="Wingdings" panose="05000000000000000000" pitchFamily="2" charset="2"/>
              </a:rPr>
              <a:t></a:t>
            </a:r>
            <a:endParaRPr lang="en-US" sz="19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4"/>
          <a:stretch>
            <a:fillRect/>
          </a:stretch>
        </p:blipFill>
        <p:spPr>
          <a:xfrm>
            <a:off x="9601133" y="-129567"/>
            <a:ext cx="2587693" cy="2587693"/>
          </a:xfrm>
          <a:prstGeom prst="rect">
            <a:avLst/>
          </a:prstGeom>
        </p:spPr>
      </p:pic>
      <p:graphicFrame>
        <p:nvGraphicFramePr>
          <p:cNvPr id="12" name="Content Placeholder 2"/>
          <p:cNvGraphicFramePr>
            <a:graphicFrameLocks/>
          </p:cNvGraphicFramePr>
          <p:nvPr>
            <p:extLst>
              <p:ext uri="{D42A27DB-BD31-4B8C-83A1-F6EECF244321}">
                <p14:modId xmlns:p14="http://schemas.microsoft.com/office/powerpoint/2010/main" val="1820388464"/>
              </p:ext>
            </p:extLst>
          </p:nvPr>
        </p:nvGraphicFramePr>
        <p:xfrm>
          <a:off x="269168" y="2070489"/>
          <a:ext cx="11652806" cy="2207283"/>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01047">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 </a:t>
                      </a:r>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26559">
                <a:tc>
                  <a:txBody>
                    <a:bodyPr/>
                    <a:lstStyle/>
                    <a:p>
                      <a:pPr marL="0" algn="l" defTabSz="932742" rtl="0" eaLnBrk="1" fontAlgn="b" latinLnBrk="0" hangingPunct="1"/>
                      <a:r>
                        <a:rPr lang="en-US" sz="1800" b="0" kern="1200" dirty="0">
                          <a:solidFill>
                            <a:schemeClr val="bg1"/>
                          </a:solidFill>
                          <a:latin typeface="+mn-lt"/>
                          <a:ea typeface="+mn-ea"/>
                          <a:cs typeface="+mn-cs"/>
                        </a:rPr>
                        <a:t>Event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Events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 view</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N/A</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4"/>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Attachments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970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Files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/groups/{id}/files/{id}/</a:t>
            </a:r>
            <a:endParaRPr lang="en-US" dirty="0" smtClean="0">
              <a:hlinkClick r:id="rId3"/>
            </a:endParaRPr>
          </a:p>
          <a:p>
            <a:pPr lvl="1"/>
            <a:endParaRPr lang="en-US" dirty="0" smtClean="0"/>
          </a:p>
        </p:txBody>
      </p:sp>
      <p:pic>
        <p:nvPicPr>
          <p:cNvPr id="7" name="Picture 6"/>
          <p:cNvPicPr>
            <a:picLocks noChangeAspect="1"/>
          </p:cNvPicPr>
          <p:nvPr/>
        </p:nvPicPr>
        <p:blipFill>
          <a:blip r:embed="rId4"/>
          <a:stretch>
            <a:fillRect/>
          </a:stretch>
        </p:blipFill>
        <p:spPr>
          <a:xfrm>
            <a:off x="9604495" y="-6400"/>
            <a:ext cx="2509336" cy="2509336"/>
          </a:xfrm>
          <a:prstGeom prst="rect">
            <a:avLst/>
          </a:prstGeom>
        </p:spPr>
      </p:pic>
      <p:graphicFrame>
        <p:nvGraphicFramePr>
          <p:cNvPr id="9" name="Content Placeholder 2"/>
          <p:cNvGraphicFramePr>
            <a:graphicFrameLocks/>
          </p:cNvGraphicFramePr>
          <p:nvPr>
            <p:extLst>
              <p:ext uri="{D42A27DB-BD31-4B8C-83A1-F6EECF244321}">
                <p14:modId xmlns:p14="http://schemas.microsoft.com/office/powerpoint/2010/main" val="968338082"/>
              </p:ext>
            </p:extLst>
          </p:nvPr>
        </p:nvGraphicFramePr>
        <p:xfrm>
          <a:off x="269168" y="2070489"/>
          <a:ext cx="11652806" cy="1422537"/>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File</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Files</a:t>
                      </a:r>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upload, download</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Folder</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enumerate children</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bl>
          </a:graphicData>
        </a:graphic>
      </p:graphicFrame>
    </p:spTree>
    <p:extLst>
      <p:ext uri="{BB962C8B-B14F-4D97-AF65-F5344CB8AC3E}">
        <p14:creationId xmlns:p14="http://schemas.microsoft.com/office/powerpoint/2010/main" val="98412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Common content queries</a:t>
            </a:r>
            <a:endParaRPr lang="en-US" dirty="0"/>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1272469786"/>
              </p:ext>
            </p:extLst>
          </p:nvPr>
        </p:nvGraphicFramePr>
        <p:xfrm>
          <a:off x="536575" y="1193800"/>
          <a:ext cx="11652806" cy="5193517"/>
        </p:xfrm>
        <a:graphic>
          <a:graphicData uri="http://schemas.openxmlformats.org/drawingml/2006/table">
            <a:tbl>
              <a:tblPr firstRow="1" firstCol="1">
                <a:tableStyleId>{93296810-A885-4BE3-A3E7-6D5BEEA58F35}</a:tableStyleId>
              </a:tblPr>
              <a:tblGrid>
                <a:gridCol w="3659448">
                  <a:extLst>
                    <a:ext uri="{9D8B030D-6E8A-4147-A177-3AD203B41FA5}">
                      <a16:colId xmlns:a16="http://schemas.microsoft.com/office/drawing/2014/main" val="20000"/>
                    </a:ext>
                  </a:extLst>
                </a:gridCol>
                <a:gridCol w="7993358">
                  <a:extLst>
                    <a:ext uri="{9D8B030D-6E8A-4147-A177-3AD203B41FA5}">
                      <a16:colId xmlns:a16="http://schemas.microsoft.com/office/drawing/2014/main" val="20001"/>
                    </a:ext>
                  </a:extLst>
                </a:gridCol>
              </a:tblGrid>
              <a:tr h="4912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SCENARIO</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URL</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85748">
                <a:tc>
                  <a:txBody>
                    <a:bodyPr/>
                    <a:lstStyle/>
                    <a:p>
                      <a:r>
                        <a:rPr lang="en-US" sz="1600" b="0" dirty="0" smtClean="0">
                          <a:solidFill>
                            <a:schemeClr val="bg1"/>
                          </a:solidFill>
                        </a:rPr>
                        <a:t>Get top 10 conversations sorted by </a:t>
                      </a:r>
                      <a:r>
                        <a:rPr lang="en-US" sz="1600" b="0" dirty="0" err="1" smtClean="0">
                          <a:solidFill>
                            <a:schemeClr val="bg1"/>
                          </a:solidFill>
                        </a:rPr>
                        <a:t>LastDeliveryTime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?$top=10&amp;$orderby=LastDeliveryTime</a:t>
                      </a:r>
                      <a:r>
                        <a:rPr lang="en-US" sz="1600" kern="12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685748">
                <a:tc>
                  <a:txBody>
                    <a:bodyPr/>
                    <a:lstStyle/>
                    <a:p>
                      <a:r>
                        <a:rPr lang="en-US" sz="1600" b="0" dirty="0" smtClean="0">
                          <a:solidFill>
                            <a:schemeClr val="bg1"/>
                          </a:solidFill>
                        </a:rPr>
                        <a:t>Get the next</a:t>
                      </a:r>
                      <a:r>
                        <a:rPr lang="en-US" sz="1600" b="0" baseline="0" dirty="0" smtClean="0">
                          <a:solidFill>
                            <a:schemeClr val="bg1"/>
                          </a:solidFill>
                        </a:rPr>
                        <a:t> 10 conversations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/group/{id}/conversations?$top=10</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&amp;$skip=10</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979640">
                <a:tc>
                  <a:txBody>
                    <a:bodyPr/>
                    <a:lstStyle/>
                    <a:p>
                      <a:r>
                        <a:rPr lang="en-US" sz="1600" b="0" dirty="0" smtClean="0">
                          <a:solidFill>
                            <a:schemeClr val="bg1"/>
                          </a:solidFill>
                        </a:rPr>
                        <a:t>Get selected</a:t>
                      </a:r>
                      <a:r>
                        <a:rPr lang="en-US" sz="1600" b="0" baseline="0" dirty="0" smtClean="0">
                          <a:solidFill>
                            <a:schemeClr val="bg1"/>
                          </a:solidFill>
                        </a:rPr>
                        <a:t> properties on </a:t>
                      </a:r>
                      <a:r>
                        <a:rPr lang="en-US" sz="1600" b="0" dirty="0" smtClean="0">
                          <a:solidFill>
                            <a:schemeClr val="bg1"/>
                          </a:solidFill>
                        </a:rPr>
                        <a:t>events</a:t>
                      </a:r>
                      <a:r>
                        <a:rPr lang="en-US" sz="1600" b="0" baseline="0" dirty="0" smtClean="0">
                          <a:solidFill>
                            <a:schemeClr val="bg1"/>
                          </a:solidFill>
                        </a:rPr>
                        <a:t> starting after a particular Date/Time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/group/{id}/events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&amp;$select=Subject,Start,End&amp;$filter=Start</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ge 2014-09-22</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r h="979640">
                <a:tc>
                  <a:txBody>
                    <a:bodyPr/>
                    <a:lstStyle/>
                    <a:p>
                      <a:r>
                        <a:rPr lang="en-US" sz="1600" b="0" dirty="0" smtClean="0">
                          <a:solidFill>
                            <a:schemeClr val="bg1"/>
                          </a:solidFill>
                        </a:rPr>
                        <a:t>Get selected</a:t>
                      </a:r>
                      <a:r>
                        <a:rPr lang="en-US" sz="1600" b="0" baseline="0" dirty="0" smtClean="0">
                          <a:solidFill>
                            <a:schemeClr val="bg1"/>
                          </a:solidFill>
                        </a:rPr>
                        <a:t> </a:t>
                      </a:r>
                      <a:r>
                        <a:rPr lang="en-US" sz="1600" b="0" dirty="0" smtClean="0">
                          <a:solidFill>
                            <a:schemeClr val="bg1"/>
                          </a:solidFill>
                        </a:rPr>
                        <a:t>properties</a:t>
                      </a:r>
                      <a:r>
                        <a:rPr lang="en-US" sz="1600" b="0" baseline="0" dirty="0" smtClean="0">
                          <a:solidFill>
                            <a:schemeClr val="bg1"/>
                          </a:solidFill>
                        </a:rPr>
                        <a:t> on conversation threads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/groups/{id}/conversations/{id}/threads/{id}/posts?$select=body</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8"/>
                  </a:ext>
                </a:extLst>
              </a:tr>
              <a:tr h="685748">
                <a:tc>
                  <a:txBody>
                    <a:bodyPr/>
                    <a:lstStyle/>
                    <a:p>
                      <a:r>
                        <a:rPr lang="en-US" sz="1600" b="0" dirty="0" smtClean="0">
                          <a:solidFill>
                            <a:schemeClr val="bg1"/>
                          </a:solidFill>
                        </a:rPr>
                        <a:t>Get file</a:t>
                      </a:r>
                      <a:r>
                        <a:rPr lang="en-US" sz="1600" b="0" baseline="0" dirty="0" smtClean="0">
                          <a:solidFill>
                            <a:schemeClr val="bg1"/>
                          </a:solidFill>
                        </a:rPr>
                        <a:t>s where the name starts with “c”</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/group/{id}/files?$filter=startswith(name,+'c')</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9"/>
                  </a:ext>
                </a:extLst>
              </a:tr>
              <a:tr h="68574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rPr>
                        <a:t>Get selected</a:t>
                      </a:r>
                      <a:r>
                        <a:rPr lang="en-US" sz="1600" b="0" baseline="0" dirty="0" smtClean="0">
                          <a:solidFill>
                            <a:schemeClr val="bg1"/>
                          </a:solidFill>
                        </a:rPr>
                        <a:t> properties on files</a:t>
                      </a:r>
                      <a:endParaRPr lang="en-US" sz="1600" b="0" kern="1200" dirty="0" smtClean="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/group/{id}/files?$select=dateTimeCreated</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extLst>
                  <a:ext uri="{0D108BD9-81ED-4DB2-BD59-A6C34878D82A}">
                    <a16:rowId xmlns:a16="http://schemas.microsoft.com/office/drawing/2014/main" val="3731574942"/>
                  </a:ext>
                </a:extLst>
              </a:tr>
            </a:tbl>
          </a:graphicData>
        </a:graphic>
      </p:graphicFrame>
    </p:spTree>
    <p:extLst>
      <p:ext uri="{BB962C8B-B14F-4D97-AF65-F5344CB8AC3E}">
        <p14:creationId xmlns:p14="http://schemas.microsoft.com/office/powerpoint/2010/main" val="1259577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45367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Coming Soon</a:t>
            </a:r>
            <a:endParaRPr lang="en-US" dirty="0"/>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86252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218090" y="976313"/>
            <a:ext cx="5444165" cy="2368070"/>
          </a:xfrm>
        </p:spPr>
        <p:txBody>
          <a:bodyPr/>
          <a:lstStyle/>
          <a:p>
            <a:r>
              <a:rPr lang="en-US" dirty="0" smtClean="0"/>
              <a:t>Files &amp; pages </a:t>
            </a:r>
          </a:p>
          <a:p>
            <a:r>
              <a:rPr lang="en-US" dirty="0" smtClean="0"/>
              <a:t>Invite guest users</a:t>
            </a:r>
          </a:p>
          <a:p>
            <a:r>
              <a:rPr lang="en-US" dirty="0" smtClean="0"/>
              <a:t>Dynamics CRM</a:t>
            </a:r>
          </a:p>
          <a:p>
            <a:r>
              <a:rPr lang="en-US" dirty="0" smtClean="0"/>
              <a:t>Extensible to third party apps</a:t>
            </a:r>
          </a:p>
          <a:p>
            <a:r>
              <a:rPr lang="en-US" dirty="0" smtClean="0"/>
              <a:t>eDiscovery &amp; legal hold</a:t>
            </a:r>
          </a:p>
          <a:p>
            <a:r>
              <a:rPr lang="en-US" dirty="0" smtClean="0"/>
              <a:t>Data Loss Prevention</a:t>
            </a:r>
          </a:p>
          <a:p>
            <a:r>
              <a:rPr lang="en-US" dirty="0" smtClean="0"/>
              <a:t>Azure Active Directory Connect</a:t>
            </a:r>
          </a:p>
          <a:p>
            <a:r>
              <a:rPr lang="en-US" dirty="0" smtClean="0"/>
              <a:t>Instant-on provisioning</a:t>
            </a:r>
          </a:p>
          <a:p>
            <a:r>
              <a:rPr lang="en-US" dirty="0" smtClean="0"/>
              <a:t>Notifications</a:t>
            </a:r>
          </a:p>
          <a:p>
            <a:r>
              <a:rPr lang="en-US" dirty="0" smtClean="0"/>
              <a:t>Get/Set Group photo</a:t>
            </a:r>
          </a:p>
          <a:p>
            <a:r>
              <a:rPr lang="en-US" dirty="0" smtClean="0"/>
              <a:t>Full-text search</a:t>
            </a:r>
          </a:p>
          <a:p>
            <a:r>
              <a:rPr lang="en-US" dirty="0" smtClean="0"/>
              <a:t>Batching</a:t>
            </a:r>
          </a:p>
          <a:p>
            <a:r>
              <a:rPr lang="en-US" dirty="0" smtClean="0"/>
              <a:t>Notes</a:t>
            </a:r>
          </a:p>
          <a:p>
            <a:endParaRPr lang="en-US" dirty="0"/>
          </a:p>
        </p:txBody>
      </p:sp>
      <p:sp>
        <p:nvSpPr>
          <p:cNvPr id="18" name="Picture Placeholder 17"/>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4045157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Resources</a:t>
            </a:r>
            <a:endParaRPr lang="en-US" dirty="0"/>
          </a:p>
        </p:txBody>
      </p:sp>
      <p:sp>
        <p:nvSpPr>
          <p:cNvPr id="4" name="Text Placeholder 3"/>
          <p:cNvSpPr>
            <a:spLocks noGrp="1"/>
          </p:cNvSpPr>
          <p:nvPr>
            <p:ph type="body" sz="quarter" idx="10"/>
          </p:nvPr>
        </p:nvSpPr>
        <p:spPr/>
        <p:txBody>
          <a:bodyPr/>
          <a:lstStyle/>
          <a:p>
            <a:r>
              <a:rPr lang="en-US" dirty="0" smtClean="0"/>
              <a:t>Documentation</a:t>
            </a:r>
          </a:p>
          <a:p>
            <a:pPr lvl="1"/>
            <a:r>
              <a:rPr lang="en-US" dirty="0" smtClean="0">
                <a:hlinkClick r:id="rId2"/>
              </a:rPr>
              <a:t>http://aka.ms/O365g</a:t>
            </a:r>
            <a:endParaRPr lang="en-US" dirty="0" smtClean="0"/>
          </a:p>
          <a:p>
            <a:r>
              <a:rPr lang="en-US" dirty="0" smtClean="0"/>
              <a:t>Questions</a:t>
            </a:r>
          </a:p>
          <a:p>
            <a:pPr lvl="1"/>
            <a:r>
              <a:rPr lang="en-US" dirty="0" smtClean="0">
                <a:hlinkClick r:id="rId3"/>
              </a:rPr>
              <a:t>http://aka.ms/O365ng</a:t>
            </a:r>
            <a:endParaRPr lang="en-US" dirty="0" smtClean="0"/>
          </a:p>
          <a:p>
            <a:r>
              <a:rPr lang="en-US" dirty="0" smtClean="0"/>
              <a:t>Feedback</a:t>
            </a:r>
          </a:p>
          <a:p>
            <a:pPr lvl="1"/>
            <a:r>
              <a:rPr lang="en-US" dirty="0" smtClean="0">
                <a:hlinkClick r:id="rId4"/>
              </a:rPr>
              <a:t>http://aka.ms/O365uv</a:t>
            </a:r>
            <a:endParaRPr lang="en-US" dirty="0" smtClean="0"/>
          </a:p>
          <a:p>
            <a:r>
              <a:rPr lang="en-US" dirty="0" smtClean="0"/>
              <a:t>Roadmap</a:t>
            </a:r>
          </a:p>
          <a:p>
            <a:pPr lvl="1"/>
            <a:r>
              <a:rPr lang="en-US" dirty="0" smtClean="0">
                <a:hlinkClick r:id="rId5"/>
              </a:rPr>
              <a:t>http://roadmap.office.com</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1115377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dirty="0" smtClean="0"/>
              <a:t>Groups API</a:t>
            </a:r>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smtClean="0"/>
              <a:t>Groups API</a:t>
            </a:r>
            <a:endParaRPr lang="en-US" sz="3136" dirty="0" smtClean="0"/>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1403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24859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98300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4449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35663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th"/>
          <p:cNvGrpSpPr/>
          <p:nvPr/>
        </p:nvGrpSpPr>
        <p:grpSpPr>
          <a:xfrm>
            <a:off x="2538895" y="1493041"/>
            <a:ext cx="675709" cy="2013082"/>
            <a:chOff x="2437249" y="3128639"/>
            <a:chExt cx="674103" cy="2008013"/>
          </a:xfrm>
        </p:grpSpPr>
        <p:cxnSp>
          <p:nvCxnSpPr>
            <p:cNvPr id="3" name="Straight Connector 2"/>
            <p:cNvCxnSpPr/>
            <p:nvPr/>
          </p:nvCxnSpPr>
          <p:spPr>
            <a:xfrm flipH="1">
              <a:off x="2501426" y="3128639"/>
              <a:ext cx="609926" cy="3297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437249" y="3538526"/>
              <a:ext cx="396352" cy="3573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25011" y="4758316"/>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30949" y="4402780"/>
              <a:ext cx="101333" cy="3130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64616" y="3994615"/>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820732" y="1366950"/>
            <a:ext cx="2865708" cy="2988205"/>
            <a:chOff x="1819994" y="1366119"/>
            <a:chExt cx="2867268" cy="2989408"/>
          </a:xfrm>
        </p:grpSpPr>
        <p:cxnSp>
          <p:nvCxnSpPr>
            <p:cNvPr id="181" name="Straight Connector 180"/>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1819994" y="1366119"/>
              <a:ext cx="2867268" cy="2989408"/>
              <a:chOff x="1968467" y="2110252"/>
              <a:chExt cx="2331262" cy="2430569"/>
            </a:xfrm>
          </p:grpSpPr>
          <p:grpSp>
            <p:nvGrpSpPr>
              <p:cNvPr id="8" name="Group 7"/>
              <p:cNvGrpSpPr/>
              <p:nvPr/>
            </p:nvGrpSpPr>
            <p:grpSpPr>
              <a:xfrm>
                <a:off x="1968467" y="2110252"/>
                <a:ext cx="2331262" cy="2430569"/>
                <a:chOff x="3307265" y="1976945"/>
                <a:chExt cx="4059832" cy="4232773"/>
              </a:xfrm>
              <a:solidFill>
                <a:schemeClr val="accent2"/>
              </a:solidFill>
            </p:grpSpPr>
            <p:sp>
              <p:nvSpPr>
                <p:cNvPr id="9" name="Oval 8"/>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0" name="Oval 9"/>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1" name="Oval 10"/>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2" name="Oval 11"/>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3" name="Oval 12"/>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4" name="Oval 13"/>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5" name="Oval 14"/>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6" name="Oval 15"/>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7" name="Oval 16"/>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8" name="Oval 17"/>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9" name="Oval 18"/>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0" name="Oval 19"/>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1" name="Oval 20"/>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 name="Oval 21"/>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 name="Oval 22"/>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 name="Oval 23"/>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 name="Oval 24"/>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6" name="Oval 25"/>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7" name="Oval 26"/>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8" name="Oval 27"/>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9" name="Oval 28"/>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0" name="Oval 29"/>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1" name="Oval 30"/>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2" name="Oval 31"/>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3" name="Oval 32"/>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4" name="Oval 33"/>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5" name="Oval 34"/>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6" name="Oval 35"/>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7" name="Oval 36"/>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8" name="Oval 37"/>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9" name="Oval 38"/>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0" name="Oval 39"/>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1" name="Oval 40"/>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2" name="Oval 41"/>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3" name="Oval 42"/>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44" name="Group 43"/>
              <p:cNvGrpSpPr/>
              <p:nvPr/>
            </p:nvGrpSpPr>
            <p:grpSpPr>
              <a:xfrm>
                <a:off x="1983846" y="2219930"/>
                <a:ext cx="2253295" cy="2294637"/>
                <a:chOff x="3334047" y="2167947"/>
                <a:chExt cx="3924055" cy="3996051"/>
              </a:xfrm>
            </p:grpSpPr>
            <p:cxnSp>
              <p:nvCxnSpPr>
                <p:cNvPr id="45" name="Straight Connector 44"/>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5"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 idx="3"/>
                  <a:endCxn id="14"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12"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8"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1"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3" name="Points"/>
          <p:cNvGrpSpPr>
            <a:grpSpLocks noChangeAspect="1"/>
          </p:cNvGrpSpPr>
          <p:nvPr/>
        </p:nvGrpSpPr>
        <p:grpSpPr>
          <a:xfrm>
            <a:off x="2774150" y="1365321"/>
            <a:ext cx="579861" cy="2207837"/>
            <a:chOff x="2725533" y="2980777"/>
            <a:chExt cx="590587" cy="2248360"/>
          </a:xfrm>
          <a:solidFill>
            <a:schemeClr val="tx1"/>
          </a:solidFill>
        </p:grpSpPr>
        <p:sp>
          <p:nvSpPr>
            <p:cNvPr id="74" name="Oval 73"/>
            <p:cNvSpPr>
              <a:spLocks noChangeAspect="1"/>
            </p:cNvSpPr>
            <p:nvPr/>
          </p:nvSpPr>
          <p:spPr>
            <a:xfrm>
              <a:off x="3115876" y="2980777"/>
              <a:ext cx="200244" cy="2002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75" name="Oval 74"/>
            <p:cNvSpPr>
              <a:spLocks noChangeAspect="1"/>
            </p:cNvSpPr>
            <p:nvPr/>
          </p:nvSpPr>
          <p:spPr>
            <a:xfrm>
              <a:off x="2725533" y="5139011"/>
              <a:ext cx="90126" cy="901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cxnSp>
        <p:nvCxnSpPr>
          <p:cNvPr id="112" name="Line 3c"/>
          <p:cNvCxnSpPr/>
          <p:nvPr/>
        </p:nvCxnSpPr>
        <p:spPr>
          <a:xfrm flipH="1" flipV="1">
            <a:off x="7637010" y="2692041"/>
            <a:ext cx="592570" cy="1060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Line 3b"/>
          <p:cNvCxnSpPr/>
          <p:nvPr/>
        </p:nvCxnSpPr>
        <p:spPr>
          <a:xfrm flipH="1">
            <a:off x="7637008" y="2158855"/>
            <a:ext cx="797865" cy="517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Line 3a"/>
          <p:cNvCxnSpPr/>
          <p:nvPr/>
        </p:nvCxnSpPr>
        <p:spPr>
          <a:xfrm flipH="1" flipV="1">
            <a:off x="7562894" y="2724139"/>
            <a:ext cx="906" cy="974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Line 2"/>
          <p:cNvCxnSpPr/>
          <p:nvPr/>
        </p:nvCxnSpPr>
        <p:spPr>
          <a:xfrm flipV="1">
            <a:off x="7157803" y="2724138"/>
            <a:ext cx="405093" cy="3980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Line 2"/>
          <p:cNvCxnSpPr/>
          <p:nvPr/>
        </p:nvCxnSpPr>
        <p:spPr>
          <a:xfrm>
            <a:off x="7153905" y="3189412"/>
            <a:ext cx="405093" cy="523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Line 1"/>
          <p:cNvCxnSpPr/>
          <p:nvPr/>
        </p:nvCxnSpPr>
        <p:spPr>
          <a:xfrm flipV="1">
            <a:off x="6399286" y="3155114"/>
            <a:ext cx="637744" cy="507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Line 4"/>
          <p:cNvCxnSpPr/>
          <p:nvPr/>
        </p:nvCxnSpPr>
        <p:spPr>
          <a:xfrm flipH="1">
            <a:off x="8427734" y="2726521"/>
            <a:ext cx="267804" cy="929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Line 4"/>
          <p:cNvCxnSpPr/>
          <p:nvPr/>
        </p:nvCxnSpPr>
        <p:spPr>
          <a:xfrm flipH="1" flipV="1">
            <a:off x="7679299" y="1970814"/>
            <a:ext cx="597941" cy="7687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Line 4"/>
          <p:cNvCxnSpPr/>
          <p:nvPr/>
        </p:nvCxnSpPr>
        <p:spPr>
          <a:xfrm>
            <a:off x="8343405" y="2934868"/>
            <a:ext cx="1" cy="21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Line 4"/>
          <p:cNvCxnSpPr/>
          <p:nvPr/>
        </p:nvCxnSpPr>
        <p:spPr>
          <a:xfrm flipH="1">
            <a:off x="8505776" y="1718501"/>
            <a:ext cx="651473" cy="3613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Line 4"/>
          <p:cNvCxnSpPr/>
          <p:nvPr/>
        </p:nvCxnSpPr>
        <p:spPr>
          <a:xfrm flipH="1">
            <a:off x="8465231" y="1483647"/>
            <a:ext cx="168193" cy="5961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Line 4"/>
          <p:cNvCxnSpPr/>
          <p:nvPr/>
        </p:nvCxnSpPr>
        <p:spPr>
          <a:xfrm>
            <a:off x="8084608" y="1615882"/>
            <a:ext cx="333955" cy="4607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Line 5"/>
          <p:cNvCxnSpPr/>
          <p:nvPr/>
        </p:nvCxnSpPr>
        <p:spPr>
          <a:xfrm>
            <a:off x="8383692" y="3205113"/>
            <a:ext cx="465750"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Line 5"/>
          <p:cNvCxnSpPr/>
          <p:nvPr/>
        </p:nvCxnSpPr>
        <p:spPr>
          <a:xfrm>
            <a:off x="8348609" y="3275009"/>
            <a:ext cx="236049" cy="6697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Line 5"/>
          <p:cNvCxnSpPr/>
          <p:nvPr/>
        </p:nvCxnSpPr>
        <p:spPr>
          <a:xfrm flipH="1">
            <a:off x="8195748" y="3271066"/>
            <a:ext cx="104718" cy="2113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7" name="Line 5"/>
          <p:cNvCxnSpPr/>
          <p:nvPr/>
        </p:nvCxnSpPr>
        <p:spPr>
          <a:xfrm flipH="1">
            <a:off x="7996975" y="3248893"/>
            <a:ext cx="299940" cy="372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Line 5"/>
          <p:cNvCxnSpPr/>
          <p:nvPr/>
        </p:nvCxnSpPr>
        <p:spPr>
          <a:xfrm flipH="1">
            <a:off x="8782164" y="2401767"/>
            <a:ext cx="457347" cy="251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Line 5"/>
          <p:cNvCxnSpPr/>
          <p:nvPr/>
        </p:nvCxnSpPr>
        <p:spPr>
          <a:xfrm flipV="1">
            <a:off x="7599327" y="1994439"/>
            <a:ext cx="46554" cy="6453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Line 5"/>
          <p:cNvCxnSpPr/>
          <p:nvPr/>
        </p:nvCxnSpPr>
        <p:spPr>
          <a:xfrm flipH="1">
            <a:off x="7676127" y="1879015"/>
            <a:ext cx="248141" cy="629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Line 5"/>
          <p:cNvCxnSpPr/>
          <p:nvPr/>
        </p:nvCxnSpPr>
        <p:spPr>
          <a:xfrm>
            <a:off x="7319924" y="1718503"/>
            <a:ext cx="267930" cy="1761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Line 5"/>
          <p:cNvCxnSpPr/>
          <p:nvPr/>
        </p:nvCxnSpPr>
        <p:spPr>
          <a:xfrm flipH="1" flipV="1">
            <a:off x="8754736" y="2739532"/>
            <a:ext cx="29833" cy="1836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Line 5"/>
          <p:cNvCxnSpPr/>
          <p:nvPr/>
        </p:nvCxnSpPr>
        <p:spPr>
          <a:xfrm>
            <a:off x="8483976" y="2164882"/>
            <a:ext cx="240929" cy="4864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Line 6"/>
          <p:cNvCxnSpPr/>
          <p:nvPr/>
        </p:nvCxnSpPr>
        <p:spPr>
          <a:xfrm>
            <a:off x="9100511" y="2828298"/>
            <a:ext cx="337032" cy="4936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Line 5"/>
          <p:cNvCxnSpPr/>
          <p:nvPr/>
        </p:nvCxnSpPr>
        <p:spPr>
          <a:xfrm flipH="1" flipV="1">
            <a:off x="8801682" y="2690999"/>
            <a:ext cx="222362" cy="531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Line 6"/>
          <p:cNvCxnSpPr/>
          <p:nvPr/>
        </p:nvCxnSpPr>
        <p:spPr>
          <a:xfrm>
            <a:off x="9123448" y="2795475"/>
            <a:ext cx="582741" cy="416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Line 6"/>
          <p:cNvCxnSpPr/>
          <p:nvPr/>
        </p:nvCxnSpPr>
        <p:spPr>
          <a:xfrm>
            <a:off x="9123446" y="2772996"/>
            <a:ext cx="6919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Line 6"/>
          <p:cNvCxnSpPr/>
          <p:nvPr/>
        </p:nvCxnSpPr>
        <p:spPr>
          <a:xfrm flipH="1" flipV="1">
            <a:off x="9024047" y="2464962"/>
            <a:ext cx="38475" cy="258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Line 5"/>
          <p:cNvCxnSpPr/>
          <p:nvPr/>
        </p:nvCxnSpPr>
        <p:spPr>
          <a:xfrm flipH="1">
            <a:off x="7636508" y="3237820"/>
            <a:ext cx="634695" cy="4752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Line 6"/>
          <p:cNvCxnSpPr/>
          <p:nvPr/>
        </p:nvCxnSpPr>
        <p:spPr>
          <a:xfrm flipH="1">
            <a:off x="7278037" y="3810811"/>
            <a:ext cx="265977" cy="2879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Line 6"/>
          <p:cNvCxnSpPr/>
          <p:nvPr/>
        </p:nvCxnSpPr>
        <p:spPr>
          <a:xfrm>
            <a:off x="7599327" y="3810811"/>
            <a:ext cx="370388" cy="573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Line 6"/>
          <p:cNvCxnSpPr/>
          <p:nvPr/>
        </p:nvCxnSpPr>
        <p:spPr>
          <a:xfrm>
            <a:off x="7645880" y="3790314"/>
            <a:ext cx="583700" cy="1904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3" name="Line 6"/>
          <p:cNvCxnSpPr/>
          <p:nvPr/>
        </p:nvCxnSpPr>
        <p:spPr>
          <a:xfrm flipH="1">
            <a:off x="7142110" y="3777952"/>
            <a:ext cx="380012" cy="921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Title 1"/>
          <p:cNvSpPr txBox="1">
            <a:spLocks/>
          </p:cNvSpPr>
          <p:nvPr/>
        </p:nvSpPr>
        <p:spPr>
          <a:xfrm>
            <a:off x="1309651" y="5142550"/>
            <a:ext cx="3937035"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MOVES SLOWLY COMMAND AND CONTROL</a:t>
            </a:r>
            <a:endParaRPr lang="en-US" sz="2799" i="0" kern="900" spc="400" dirty="0">
              <a:solidFill>
                <a:srgbClr val="EC5038"/>
              </a:solidFill>
            </a:endParaRP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7" name="Title 1"/>
          <p:cNvSpPr txBox="1">
            <a:spLocks/>
          </p:cNvSpPr>
          <p:nvPr/>
        </p:nvSpPr>
        <p:spPr>
          <a:xfrm>
            <a:off x="6257779" y="5151014"/>
            <a:ext cx="4171246"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TRAVELS FAST LEARN AND ADAPT</a:t>
            </a:r>
            <a:endParaRPr lang="en-US" sz="2799" i="0" kern="900" spc="400" dirty="0">
              <a:solidFill>
                <a:srgbClr val="EC5038"/>
              </a:solidFill>
            </a:endParaRP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grpSp>
        <p:nvGrpSpPr>
          <p:cNvPr id="77" name="Group 76"/>
          <p:cNvGrpSpPr/>
          <p:nvPr/>
        </p:nvGrpSpPr>
        <p:grpSpPr>
          <a:xfrm>
            <a:off x="6399285" y="1472557"/>
            <a:ext cx="3416067" cy="2900344"/>
            <a:chOff x="6553438" y="1635263"/>
            <a:chExt cx="3417927" cy="2901511"/>
          </a:xfrm>
        </p:grpSpPr>
        <p:cxnSp>
          <p:nvCxnSpPr>
            <p:cNvPr id="145" name="Line 3c"/>
            <p:cNvCxnSpPr/>
            <p:nvPr/>
          </p:nvCxnSpPr>
          <p:spPr>
            <a:xfrm flipH="1" flipV="1">
              <a:off x="7791836" y="2844144"/>
              <a:ext cx="592893" cy="1060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Line 3b"/>
            <p:cNvCxnSpPr/>
            <p:nvPr/>
          </p:nvCxnSpPr>
          <p:spPr>
            <a:xfrm flipH="1">
              <a:off x="7791836" y="2310744"/>
              <a:ext cx="798299" cy="5174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Line 3a"/>
            <p:cNvCxnSpPr/>
            <p:nvPr/>
          </p:nvCxnSpPr>
          <p:spPr>
            <a:xfrm flipH="1" flipV="1">
              <a:off x="7717683" y="2876256"/>
              <a:ext cx="906" cy="975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Line 2"/>
            <p:cNvCxnSpPr/>
            <p:nvPr/>
          </p:nvCxnSpPr>
          <p:spPr>
            <a:xfrm flipV="1">
              <a:off x="7312370" y="2876256"/>
              <a:ext cx="405313" cy="398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Line 2"/>
            <p:cNvCxnSpPr/>
            <p:nvPr/>
          </p:nvCxnSpPr>
          <p:spPr>
            <a:xfrm>
              <a:off x="7308469" y="3341712"/>
              <a:ext cx="405313" cy="52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Line 1"/>
            <p:cNvCxnSpPr/>
            <p:nvPr/>
          </p:nvCxnSpPr>
          <p:spPr>
            <a:xfrm flipV="1">
              <a:off x="6553438" y="3307403"/>
              <a:ext cx="638091" cy="507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Line 4"/>
            <p:cNvCxnSpPr/>
            <p:nvPr/>
          </p:nvCxnSpPr>
          <p:spPr>
            <a:xfrm flipH="1">
              <a:off x="8582992" y="2878637"/>
              <a:ext cx="267950" cy="92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Line 4"/>
            <p:cNvCxnSpPr/>
            <p:nvPr/>
          </p:nvCxnSpPr>
          <p:spPr>
            <a:xfrm flipH="1" flipV="1">
              <a:off x="7834148" y="2122626"/>
              <a:ext cx="598267" cy="769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Line 4"/>
            <p:cNvCxnSpPr/>
            <p:nvPr/>
          </p:nvCxnSpPr>
          <p:spPr>
            <a:xfrm>
              <a:off x="8498615" y="3087068"/>
              <a:ext cx="1" cy="2155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Line 4"/>
            <p:cNvCxnSpPr/>
            <p:nvPr/>
          </p:nvCxnSpPr>
          <p:spPr>
            <a:xfrm flipH="1">
              <a:off x="8661076" y="1870213"/>
              <a:ext cx="651828" cy="361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Line 4"/>
            <p:cNvCxnSpPr/>
            <p:nvPr/>
          </p:nvCxnSpPr>
          <p:spPr>
            <a:xfrm flipH="1">
              <a:off x="8620509" y="1635263"/>
              <a:ext cx="168284" cy="596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9" name="Line 4"/>
            <p:cNvCxnSpPr/>
            <p:nvPr/>
          </p:nvCxnSpPr>
          <p:spPr>
            <a:xfrm>
              <a:off x="8239679" y="1767551"/>
              <a:ext cx="334136" cy="4609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Line 5"/>
            <p:cNvCxnSpPr/>
            <p:nvPr/>
          </p:nvCxnSpPr>
          <p:spPr>
            <a:xfrm>
              <a:off x="8538926" y="3357422"/>
              <a:ext cx="466003"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5"/>
            <p:cNvCxnSpPr/>
            <p:nvPr/>
          </p:nvCxnSpPr>
          <p:spPr>
            <a:xfrm>
              <a:off x="8503824" y="3427344"/>
              <a:ext cx="236177" cy="6700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Line 5"/>
            <p:cNvCxnSpPr/>
            <p:nvPr/>
          </p:nvCxnSpPr>
          <p:spPr>
            <a:xfrm flipH="1">
              <a:off x="8350879" y="3423402"/>
              <a:ext cx="104775" cy="2114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Line 5"/>
            <p:cNvCxnSpPr/>
            <p:nvPr/>
          </p:nvCxnSpPr>
          <p:spPr>
            <a:xfrm flipH="1">
              <a:off x="8151997" y="3401219"/>
              <a:ext cx="300104" cy="37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Line 5"/>
            <p:cNvCxnSpPr/>
            <p:nvPr/>
          </p:nvCxnSpPr>
          <p:spPr>
            <a:xfrm flipH="1">
              <a:off x="8937613" y="2553753"/>
              <a:ext cx="457595" cy="2514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Line 5"/>
            <p:cNvCxnSpPr/>
            <p:nvPr/>
          </p:nvCxnSpPr>
          <p:spPr>
            <a:xfrm flipV="1">
              <a:off x="7754132" y="2146261"/>
              <a:ext cx="46580" cy="645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Line 5"/>
            <p:cNvCxnSpPr/>
            <p:nvPr/>
          </p:nvCxnSpPr>
          <p:spPr>
            <a:xfrm flipH="1">
              <a:off x="7830973" y="2030791"/>
              <a:ext cx="248276" cy="630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Line 5"/>
            <p:cNvCxnSpPr/>
            <p:nvPr/>
          </p:nvCxnSpPr>
          <p:spPr>
            <a:xfrm>
              <a:off x="7474579" y="1870213"/>
              <a:ext cx="268076" cy="176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Line 5"/>
            <p:cNvCxnSpPr/>
            <p:nvPr/>
          </p:nvCxnSpPr>
          <p:spPr>
            <a:xfrm flipH="1" flipV="1">
              <a:off x="8910169" y="2891654"/>
              <a:ext cx="29849" cy="183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5"/>
            <p:cNvCxnSpPr/>
            <p:nvPr/>
          </p:nvCxnSpPr>
          <p:spPr>
            <a:xfrm>
              <a:off x="8639264" y="2316771"/>
              <a:ext cx="241060" cy="4866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0" name="Line 6"/>
            <p:cNvCxnSpPr/>
            <p:nvPr/>
          </p:nvCxnSpPr>
          <p:spPr>
            <a:xfrm>
              <a:off x="9256135" y="2980455"/>
              <a:ext cx="337216" cy="49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Line 5"/>
            <p:cNvCxnSpPr/>
            <p:nvPr/>
          </p:nvCxnSpPr>
          <p:spPr>
            <a:xfrm flipH="1" flipV="1">
              <a:off x="8957142" y="2843104"/>
              <a:ext cx="222484" cy="5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2" name="Line 6"/>
            <p:cNvCxnSpPr/>
            <p:nvPr/>
          </p:nvCxnSpPr>
          <p:spPr>
            <a:xfrm>
              <a:off x="9279083" y="2947621"/>
              <a:ext cx="583058" cy="4163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Line 6"/>
            <p:cNvCxnSpPr/>
            <p:nvPr/>
          </p:nvCxnSpPr>
          <p:spPr>
            <a:xfrm>
              <a:off x="9279083" y="2925133"/>
              <a:ext cx="69228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Line 6"/>
            <p:cNvCxnSpPr/>
            <p:nvPr/>
          </p:nvCxnSpPr>
          <p:spPr>
            <a:xfrm flipH="1" flipV="1">
              <a:off x="9179626" y="2616973"/>
              <a:ext cx="38497" cy="2588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Line 5"/>
            <p:cNvCxnSpPr/>
            <p:nvPr/>
          </p:nvCxnSpPr>
          <p:spPr>
            <a:xfrm flipH="1">
              <a:off x="7791333" y="3390140"/>
              <a:ext cx="635041" cy="4753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Line 6"/>
            <p:cNvCxnSpPr/>
            <p:nvPr/>
          </p:nvCxnSpPr>
          <p:spPr>
            <a:xfrm flipH="1">
              <a:off x="7432669" y="3963363"/>
              <a:ext cx="266122" cy="288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6"/>
            <p:cNvCxnSpPr/>
            <p:nvPr/>
          </p:nvCxnSpPr>
          <p:spPr>
            <a:xfrm>
              <a:off x="7754132" y="3963363"/>
              <a:ext cx="370590" cy="5734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Line 6"/>
            <p:cNvCxnSpPr/>
            <p:nvPr/>
          </p:nvCxnSpPr>
          <p:spPr>
            <a:xfrm>
              <a:off x="7800712" y="3942859"/>
              <a:ext cx="584017" cy="190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Line 6"/>
            <p:cNvCxnSpPr/>
            <p:nvPr/>
          </p:nvCxnSpPr>
          <p:spPr>
            <a:xfrm flipH="1">
              <a:off x="7296666" y="3930492"/>
              <a:ext cx="380219" cy="92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1000"/>
                                        <p:tgtEl>
                                          <p:spTgt spid="73"/>
                                        </p:tgtEl>
                                      </p:cBhvr>
                                    </p:animEffect>
                                  </p:childTnLst>
                                </p:cTn>
                              </p:par>
                              <p:par>
                                <p:cTn id="8" presetID="22" presetClass="entr" presetSubtype="1"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1000"/>
                                        <p:tgtEl>
                                          <p:spTgt spid="2"/>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par>
                          <p:cTn id="15" fill="hold">
                            <p:stCondLst>
                              <p:cond delay="2250"/>
                            </p:stCondLst>
                            <p:childTnLst>
                              <p:par>
                                <p:cTn id="16" presetID="22" presetClass="entr" presetSubtype="8" fill="hold" nodeType="afterEffect">
                                  <p:stCondLst>
                                    <p:cond delay="200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250"/>
                                        <p:tgtEl>
                                          <p:spTgt spid="117"/>
                                        </p:tgtEl>
                                      </p:cBhvr>
                                    </p:animEffect>
                                  </p:childTnLst>
                                </p:cTn>
                              </p:par>
                            </p:childTnLst>
                          </p:cTn>
                        </p:par>
                        <p:par>
                          <p:cTn id="19" fill="hold">
                            <p:stCondLst>
                              <p:cond delay="4500"/>
                            </p:stCondLst>
                            <p:childTnLst>
                              <p:par>
                                <p:cTn id="20" presetID="22" presetClass="entr" presetSubtype="8"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250"/>
                                        <p:tgtEl>
                                          <p:spTgt spid="115"/>
                                        </p:tgtEl>
                                      </p:cBhvr>
                                    </p:animEffect>
                                  </p:childTnLst>
                                </p:cTn>
                              </p:par>
                              <p:par>
                                <p:cTn id="23" presetID="22" presetClass="entr" presetSubtype="8"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left)">
                                      <p:cBhvr>
                                        <p:cTn id="25" dur="250"/>
                                        <p:tgtEl>
                                          <p:spTgt spid="116"/>
                                        </p:tgtEl>
                                      </p:cBhvr>
                                    </p:animEffect>
                                  </p:childTnLst>
                                </p:cTn>
                              </p:par>
                            </p:childTnLst>
                          </p:cTn>
                        </p:par>
                        <p:par>
                          <p:cTn id="26" fill="hold">
                            <p:stCondLst>
                              <p:cond delay="4750"/>
                            </p:stCondLst>
                            <p:childTnLst>
                              <p:par>
                                <p:cTn id="27" presetID="22" presetClass="exit" presetSubtype="8" fill="hold" nodeType="afterEffect">
                                  <p:stCondLst>
                                    <p:cond delay="0"/>
                                  </p:stCondLst>
                                  <p:childTnLst>
                                    <p:animEffect transition="out" filter="wipe(left)">
                                      <p:cBhvr>
                                        <p:cTn id="28" dur="250"/>
                                        <p:tgtEl>
                                          <p:spTgt spid="117"/>
                                        </p:tgtEl>
                                      </p:cBhvr>
                                    </p:animEffect>
                                    <p:set>
                                      <p:cBhvr>
                                        <p:cTn id="29" dur="1" fill="hold">
                                          <p:stCondLst>
                                            <p:cond delay="249"/>
                                          </p:stCondLst>
                                        </p:cTn>
                                        <p:tgtEl>
                                          <p:spTgt spid="117"/>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250"/>
                                        <p:tgtEl>
                                          <p:spTgt spid="116"/>
                                        </p:tgtEl>
                                      </p:cBhvr>
                                    </p:animEffect>
                                    <p:set>
                                      <p:cBhvr>
                                        <p:cTn id="32" dur="1" fill="hold">
                                          <p:stCondLst>
                                            <p:cond delay="249"/>
                                          </p:stCondLst>
                                        </p:cTn>
                                        <p:tgtEl>
                                          <p:spTgt spid="116"/>
                                        </p:tgtEl>
                                        <p:attrNameLst>
                                          <p:attrName>style.visibility</p:attrName>
                                        </p:attrNameLst>
                                      </p:cBhvr>
                                      <p:to>
                                        <p:strVal val="hidden"/>
                                      </p:to>
                                    </p:set>
                                  </p:childTnLst>
                                </p:cTn>
                              </p:par>
                              <p:par>
                                <p:cTn id="33" presetID="22" presetClass="entr" presetSubtype="8" fill="hold" nodeType="withEffect">
                                  <p:stCondLst>
                                    <p:cond delay="20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250"/>
                                        <p:tgtEl>
                                          <p:spTgt spid="114"/>
                                        </p:tgtEl>
                                      </p:cBhvr>
                                    </p:animEffect>
                                  </p:childTnLst>
                                </p:cTn>
                              </p:par>
                              <p:par>
                                <p:cTn id="36" presetID="22" presetClass="entr" presetSubtype="8" fill="hold" nodeType="withEffect">
                                  <p:stCondLst>
                                    <p:cond delay="200"/>
                                  </p:stCondLst>
                                  <p:childTnLst>
                                    <p:set>
                                      <p:cBhvr>
                                        <p:cTn id="37" dur="1" fill="hold">
                                          <p:stCondLst>
                                            <p:cond delay="0"/>
                                          </p:stCondLst>
                                        </p:cTn>
                                        <p:tgtEl>
                                          <p:spTgt spid="112"/>
                                        </p:tgtEl>
                                        <p:attrNameLst>
                                          <p:attrName>style.visibility</p:attrName>
                                        </p:attrNameLst>
                                      </p:cBhvr>
                                      <p:to>
                                        <p:strVal val="visible"/>
                                      </p:to>
                                    </p:set>
                                    <p:animEffect transition="in" filter="wipe(left)">
                                      <p:cBhvr>
                                        <p:cTn id="38" dur="250"/>
                                        <p:tgtEl>
                                          <p:spTgt spid="112"/>
                                        </p:tgtEl>
                                      </p:cBhvr>
                                    </p:animEffect>
                                  </p:childTnLst>
                                </p:cTn>
                              </p:par>
                              <p:par>
                                <p:cTn id="39" presetID="22" presetClass="entr" presetSubtype="8" fill="hold" nodeType="withEffect">
                                  <p:stCondLst>
                                    <p:cond delay="20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250"/>
                                        <p:tgtEl>
                                          <p:spTgt spid="113"/>
                                        </p:tgtEl>
                                      </p:cBhvr>
                                    </p:animEffect>
                                  </p:childTnLst>
                                </p:cTn>
                              </p:par>
                              <p:par>
                                <p:cTn id="42" presetID="22" presetClass="exit" presetSubtype="8" fill="hold" nodeType="withEffect">
                                  <p:stCondLst>
                                    <p:cond delay="200"/>
                                  </p:stCondLst>
                                  <p:childTnLst>
                                    <p:animEffect transition="out" filter="wipe(left)">
                                      <p:cBhvr>
                                        <p:cTn id="43" dur="250"/>
                                        <p:tgtEl>
                                          <p:spTgt spid="115"/>
                                        </p:tgtEl>
                                      </p:cBhvr>
                                    </p:animEffect>
                                    <p:set>
                                      <p:cBhvr>
                                        <p:cTn id="44" dur="1" fill="hold">
                                          <p:stCondLst>
                                            <p:cond delay="249"/>
                                          </p:stCondLst>
                                        </p:cTn>
                                        <p:tgtEl>
                                          <p:spTgt spid="115"/>
                                        </p:tgtEl>
                                        <p:attrNameLst>
                                          <p:attrName>style.visibility</p:attrName>
                                        </p:attrNameLst>
                                      </p:cBhvr>
                                      <p:to>
                                        <p:strVal val="hidden"/>
                                      </p:to>
                                    </p:set>
                                  </p:childTnLst>
                                </p:cTn>
                              </p:par>
                              <p:par>
                                <p:cTn id="45" presetID="22" presetClass="exit" presetSubtype="8" fill="hold" nodeType="withEffect">
                                  <p:stCondLst>
                                    <p:cond delay="500"/>
                                  </p:stCondLst>
                                  <p:childTnLst>
                                    <p:animEffect transition="out" filter="wipe(left)">
                                      <p:cBhvr>
                                        <p:cTn id="46" dur="250"/>
                                        <p:tgtEl>
                                          <p:spTgt spid="114"/>
                                        </p:tgtEl>
                                      </p:cBhvr>
                                    </p:animEffect>
                                    <p:set>
                                      <p:cBhvr>
                                        <p:cTn id="47" dur="1" fill="hold">
                                          <p:stCondLst>
                                            <p:cond delay="249"/>
                                          </p:stCondLst>
                                        </p:cTn>
                                        <p:tgtEl>
                                          <p:spTgt spid="114"/>
                                        </p:tgtEl>
                                        <p:attrNameLst>
                                          <p:attrName>style.visibility</p:attrName>
                                        </p:attrNameLst>
                                      </p:cBhvr>
                                      <p:to>
                                        <p:strVal val="hidden"/>
                                      </p:to>
                                    </p:set>
                                  </p:childTnLst>
                                </p:cTn>
                              </p:par>
                              <p:par>
                                <p:cTn id="48" presetID="22" presetClass="exit" presetSubtype="8" fill="hold" nodeType="withEffect">
                                  <p:stCondLst>
                                    <p:cond delay="500"/>
                                  </p:stCondLst>
                                  <p:childTnLst>
                                    <p:animEffect transition="out" filter="wipe(left)">
                                      <p:cBhvr>
                                        <p:cTn id="49" dur="250"/>
                                        <p:tgtEl>
                                          <p:spTgt spid="112"/>
                                        </p:tgtEl>
                                      </p:cBhvr>
                                    </p:animEffect>
                                    <p:set>
                                      <p:cBhvr>
                                        <p:cTn id="50" dur="1" fill="hold">
                                          <p:stCondLst>
                                            <p:cond delay="249"/>
                                          </p:stCondLst>
                                        </p:cTn>
                                        <p:tgtEl>
                                          <p:spTgt spid="112"/>
                                        </p:tgtEl>
                                        <p:attrNameLst>
                                          <p:attrName>style.visibility</p:attrName>
                                        </p:attrNameLst>
                                      </p:cBhvr>
                                      <p:to>
                                        <p:strVal val="hidden"/>
                                      </p:to>
                                    </p:set>
                                  </p:childTnLst>
                                </p:cTn>
                              </p:par>
                              <p:par>
                                <p:cTn id="51" presetID="22" presetClass="exit" presetSubtype="8" fill="hold" nodeType="withEffect">
                                  <p:stCondLst>
                                    <p:cond delay="500"/>
                                  </p:stCondLst>
                                  <p:childTnLst>
                                    <p:animEffect transition="out" filter="wipe(left)">
                                      <p:cBhvr>
                                        <p:cTn id="52" dur="250"/>
                                        <p:tgtEl>
                                          <p:spTgt spid="113"/>
                                        </p:tgtEl>
                                      </p:cBhvr>
                                    </p:animEffect>
                                    <p:set>
                                      <p:cBhvr>
                                        <p:cTn id="53" dur="1" fill="hold">
                                          <p:stCondLst>
                                            <p:cond delay="249"/>
                                          </p:stCondLst>
                                        </p:cTn>
                                        <p:tgtEl>
                                          <p:spTgt spid="113"/>
                                        </p:tgtEl>
                                        <p:attrNameLst>
                                          <p:attrName>style.visibility</p:attrName>
                                        </p:attrNameLst>
                                      </p:cBhvr>
                                      <p:to>
                                        <p:strVal val="hidden"/>
                                      </p:to>
                                    </p:set>
                                  </p:childTnLst>
                                </p:cTn>
                              </p:par>
                              <p:par>
                                <p:cTn id="54" presetID="22" presetClass="entr" presetSubtype="8" fill="hold" nodeType="withEffect">
                                  <p:stCondLst>
                                    <p:cond delay="500"/>
                                  </p:stCondLst>
                                  <p:childTnLst>
                                    <p:set>
                                      <p:cBhvr>
                                        <p:cTn id="55" dur="1" fill="hold">
                                          <p:stCondLst>
                                            <p:cond delay="0"/>
                                          </p:stCondLst>
                                        </p:cTn>
                                        <p:tgtEl>
                                          <p:spTgt spid="118"/>
                                        </p:tgtEl>
                                        <p:attrNameLst>
                                          <p:attrName>style.visibility</p:attrName>
                                        </p:attrNameLst>
                                      </p:cBhvr>
                                      <p:to>
                                        <p:strVal val="visible"/>
                                      </p:to>
                                    </p:set>
                                    <p:animEffect transition="in" filter="wipe(left)">
                                      <p:cBhvr>
                                        <p:cTn id="56" dur="250"/>
                                        <p:tgtEl>
                                          <p:spTgt spid="118"/>
                                        </p:tgtEl>
                                      </p:cBhvr>
                                    </p:animEffect>
                                  </p:childTnLst>
                                </p:cTn>
                              </p:par>
                              <p:par>
                                <p:cTn id="57" presetID="22" presetClass="entr" presetSubtype="2" fill="hold" nodeType="withEffect">
                                  <p:stCondLst>
                                    <p:cond delay="50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250"/>
                                        <p:tgtEl>
                                          <p:spTgt spid="119"/>
                                        </p:tgtEl>
                                      </p:cBhvr>
                                    </p:animEffect>
                                  </p:childTnLst>
                                </p:cTn>
                              </p:par>
                              <p:par>
                                <p:cTn id="60" presetID="22" presetClass="entr" presetSubtype="4" fill="hold" nodeType="withEffect">
                                  <p:stCondLst>
                                    <p:cond delay="500"/>
                                  </p:stCondLst>
                                  <p:childTnLst>
                                    <p:set>
                                      <p:cBhvr>
                                        <p:cTn id="61" dur="1" fill="hold">
                                          <p:stCondLst>
                                            <p:cond delay="0"/>
                                          </p:stCondLst>
                                        </p:cTn>
                                        <p:tgtEl>
                                          <p:spTgt spid="121"/>
                                        </p:tgtEl>
                                        <p:attrNameLst>
                                          <p:attrName>style.visibility</p:attrName>
                                        </p:attrNameLst>
                                      </p:cBhvr>
                                      <p:to>
                                        <p:strVal val="visible"/>
                                      </p:to>
                                    </p:set>
                                    <p:animEffect transition="in" filter="wipe(down)">
                                      <p:cBhvr>
                                        <p:cTn id="62" dur="250"/>
                                        <p:tgtEl>
                                          <p:spTgt spid="121"/>
                                        </p:tgtEl>
                                      </p:cBhvr>
                                    </p:animEffect>
                                  </p:childTnLst>
                                </p:cTn>
                              </p:par>
                              <p:par>
                                <p:cTn id="63" presetID="22" presetClass="entr" presetSubtype="4" fill="hold" nodeType="withEffect">
                                  <p:stCondLst>
                                    <p:cond delay="500"/>
                                  </p:stCondLst>
                                  <p:childTnLst>
                                    <p:set>
                                      <p:cBhvr>
                                        <p:cTn id="64" dur="1" fill="hold">
                                          <p:stCondLst>
                                            <p:cond delay="0"/>
                                          </p:stCondLst>
                                        </p:cTn>
                                        <p:tgtEl>
                                          <p:spTgt spid="123"/>
                                        </p:tgtEl>
                                        <p:attrNameLst>
                                          <p:attrName>style.visibility</p:attrName>
                                        </p:attrNameLst>
                                      </p:cBhvr>
                                      <p:to>
                                        <p:strVal val="visible"/>
                                      </p:to>
                                    </p:set>
                                    <p:animEffect transition="in" filter="wipe(down)">
                                      <p:cBhvr>
                                        <p:cTn id="65" dur="250"/>
                                        <p:tgtEl>
                                          <p:spTgt spid="123"/>
                                        </p:tgtEl>
                                      </p:cBhvr>
                                    </p:animEffect>
                                  </p:childTnLst>
                                </p:cTn>
                              </p:par>
                              <p:par>
                                <p:cTn id="66" presetID="22" presetClass="entr" presetSubtype="4" fill="hold" nodeType="withEffect">
                                  <p:stCondLst>
                                    <p:cond delay="500"/>
                                  </p:stCondLst>
                                  <p:childTnLst>
                                    <p:set>
                                      <p:cBhvr>
                                        <p:cTn id="67" dur="1" fill="hold">
                                          <p:stCondLst>
                                            <p:cond delay="0"/>
                                          </p:stCondLst>
                                        </p:cTn>
                                        <p:tgtEl>
                                          <p:spTgt spid="122"/>
                                        </p:tgtEl>
                                        <p:attrNameLst>
                                          <p:attrName>style.visibility</p:attrName>
                                        </p:attrNameLst>
                                      </p:cBhvr>
                                      <p:to>
                                        <p:strVal val="visible"/>
                                      </p:to>
                                    </p:set>
                                    <p:animEffect transition="in" filter="wipe(down)">
                                      <p:cBhvr>
                                        <p:cTn id="68" dur="250"/>
                                        <p:tgtEl>
                                          <p:spTgt spid="122"/>
                                        </p:tgtEl>
                                      </p:cBhvr>
                                    </p:animEffect>
                                  </p:childTnLst>
                                </p:cTn>
                              </p:par>
                              <p:par>
                                <p:cTn id="69" presetID="22" presetClass="entr" presetSubtype="1" fill="hold" nodeType="withEffect">
                                  <p:stCondLst>
                                    <p:cond delay="500"/>
                                  </p:stCondLst>
                                  <p:childTnLst>
                                    <p:set>
                                      <p:cBhvr>
                                        <p:cTn id="70" dur="1" fill="hold">
                                          <p:stCondLst>
                                            <p:cond delay="0"/>
                                          </p:stCondLst>
                                        </p:cTn>
                                        <p:tgtEl>
                                          <p:spTgt spid="120"/>
                                        </p:tgtEl>
                                        <p:attrNameLst>
                                          <p:attrName>style.visibility</p:attrName>
                                        </p:attrNameLst>
                                      </p:cBhvr>
                                      <p:to>
                                        <p:strVal val="visible"/>
                                      </p:to>
                                    </p:set>
                                    <p:animEffect transition="in" filter="wipe(up)">
                                      <p:cBhvr>
                                        <p:cTn id="71" dur="250"/>
                                        <p:tgtEl>
                                          <p:spTgt spid="120"/>
                                        </p:tgtEl>
                                      </p:cBhvr>
                                    </p:animEffect>
                                  </p:childTnLst>
                                </p:cTn>
                              </p:par>
                            </p:childTnLst>
                          </p:cTn>
                        </p:par>
                        <p:par>
                          <p:cTn id="72" fill="hold">
                            <p:stCondLst>
                              <p:cond delay="5500"/>
                            </p:stCondLst>
                            <p:childTnLst>
                              <p:par>
                                <p:cTn id="73" presetID="22" presetClass="exit" presetSubtype="8" fill="hold" nodeType="afterEffect">
                                  <p:stCondLst>
                                    <p:cond delay="0"/>
                                  </p:stCondLst>
                                  <p:childTnLst>
                                    <p:animEffect transition="out" filter="wipe(left)">
                                      <p:cBhvr>
                                        <p:cTn id="74" dur="250"/>
                                        <p:tgtEl>
                                          <p:spTgt spid="118"/>
                                        </p:tgtEl>
                                      </p:cBhvr>
                                    </p:animEffect>
                                    <p:set>
                                      <p:cBhvr>
                                        <p:cTn id="75" dur="1" fill="hold">
                                          <p:stCondLst>
                                            <p:cond delay="249"/>
                                          </p:stCondLst>
                                        </p:cTn>
                                        <p:tgtEl>
                                          <p:spTgt spid="118"/>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250"/>
                                        <p:tgtEl>
                                          <p:spTgt spid="119"/>
                                        </p:tgtEl>
                                      </p:cBhvr>
                                    </p:animEffect>
                                    <p:set>
                                      <p:cBhvr>
                                        <p:cTn id="78" dur="1" fill="hold">
                                          <p:stCondLst>
                                            <p:cond delay="249"/>
                                          </p:stCondLst>
                                        </p:cTn>
                                        <p:tgtEl>
                                          <p:spTgt spid="119"/>
                                        </p:tgtEl>
                                        <p:attrNameLst>
                                          <p:attrName>style.visibility</p:attrName>
                                        </p:attrNameLst>
                                      </p:cBhvr>
                                      <p:to>
                                        <p:strVal val="hidden"/>
                                      </p:to>
                                    </p:set>
                                  </p:childTnLst>
                                </p:cTn>
                              </p:par>
                              <p:par>
                                <p:cTn id="79" presetID="22" presetClass="exit" presetSubtype="4" fill="hold" nodeType="withEffect">
                                  <p:stCondLst>
                                    <p:cond delay="0"/>
                                  </p:stCondLst>
                                  <p:childTnLst>
                                    <p:animEffect transition="out" filter="wipe(down)">
                                      <p:cBhvr>
                                        <p:cTn id="80" dur="250"/>
                                        <p:tgtEl>
                                          <p:spTgt spid="121"/>
                                        </p:tgtEl>
                                      </p:cBhvr>
                                    </p:animEffect>
                                    <p:set>
                                      <p:cBhvr>
                                        <p:cTn id="81" dur="1" fill="hold">
                                          <p:stCondLst>
                                            <p:cond delay="249"/>
                                          </p:stCondLst>
                                        </p:cTn>
                                        <p:tgtEl>
                                          <p:spTgt spid="121"/>
                                        </p:tgtEl>
                                        <p:attrNameLst>
                                          <p:attrName>style.visibility</p:attrName>
                                        </p:attrNameLst>
                                      </p:cBhvr>
                                      <p:to>
                                        <p:strVal val="hidden"/>
                                      </p:to>
                                    </p:set>
                                  </p:childTnLst>
                                </p:cTn>
                              </p:par>
                              <p:par>
                                <p:cTn id="82" presetID="22" presetClass="exit" presetSubtype="4" fill="hold" nodeType="withEffect">
                                  <p:stCondLst>
                                    <p:cond delay="0"/>
                                  </p:stCondLst>
                                  <p:childTnLst>
                                    <p:animEffect transition="out" filter="wipe(down)">
                                      <p:cBhvr>
                                        <p:cTn id="83" dur="250"/>
                                        <p:tgtEl>
                                          <p:spTgt spid="123"/>
                                        </p:tgtEl>
                                      </p:cBhvr>
                                    </p:animEffect>
                                    <p:set>
                                      <p:cBhvr>
                                        <p:cTn id="84" dur="1" fill="hold">
                                          <p:stCondLst>
                                            <p:cond delay="249"/>
                                          </p:stCondLst>
                                        </p:cTn>
                                        <p:tgtEl>
                                          <p:spTgt spid="123"/>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250"/>
                                        <p:tgtEl>
                                          <p:spTgt spid="122"/>
                                        </p:tgtEl>
                                      </p:cBhvr>
                                    </p:animEffect>
                                    <p:set>
                                      <p:cBhvr>
                                        <p:cTn id="87" dur="1" fill="hold">
                                          <p:stCondLst>
                                            <p:cond delay="249"/>
                                          </p:stCondLst>
                                        </p:cTn>
                                        <p:tgtEl>
                                          <p:spTgt spid="122"/>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250"/>
                                        <p:tgtEl>
                                          <p:spTgt spid="120"/>
                                        </p:tgtEl>
                                      </p:cBhvr>
                                    </p:animEffect>
                                    <p:set>
                                      <p:cBhvr>
                                        <p:cTn id="90" dur="1" fill="hold">
                                          <p:stCondLst>
                                            <p:cond delay="249"/>
                                          </p:stCondLst>
                                        </p:cTn>
                                        <p:tgtEl>
                                          <p:spTgt spid="120"/>
                                        </p:tgtEl>
                                        <p:attrNameLst>
                                          <p:attrName>style.visibility</p:attrName>
                                        </p:attrNameLst>
                                      </p:cBhvr>
                                      <p:to>
                                        <p:strVal val="hidden"/>
                                      </p:to>
                                    </p:set>
                                  </p:childTnLst>
                                </p:cTn>
                              </p:par>
                              <p:par>
                                <p:cTn id="91" presetID="22" presetClass="entr" presetSubtype="8"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left)">
                                      <p:cBhvr>
                                        <p:cTn id="93" dur="250"/>
                                        <p:tgtEl>
                                          <p:spTgt spid="128"/>
                                        </p:tgtEl>
                                      </p:cBhvr>
                                    </p:animEffect>
                                  </p:childTnLst>
                                </p:cTn>
                              </p:par>
                              <p:par>
                                <p:cTn id="94" presetID="22" presetClass="entr" presetSubtype="8" fill="hold"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left)">
                                      <p:cBhvr>
                                        <p:cTn id="96" dur="250"/>
                                        <p:tgtEl>
                                          <p:spTgt spid="130"/>
                                        </p:tgtEl>
                                      </p:cBhvr>
                                    </p:animEffect>
                                  </p:childTnLst>
                                </p:cTn>
                              </p:par>
                              <p:par>
                                <p:cTn id="97" presetID="22" presetClass="entr" presetSubtype="1"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wipe(up)">
                                      <p:cBhvr>
                                        <p:cTn id="99" dur="250"/>
                                        <p:tgtEl>
                                          <p:spTgt spid="129"/>
                                        </p:tgtEl>
                                      </p:cBhvr>
                                    </p:animEffect>
                                  </p:childTnLst>
                                </p:cTn>
                              </p:par>
                              <p:par>
                                <p:cTn id="100" presetID="22" presetClass="entr" presetSubtype="8" fill="hold"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left)">
                                      <p:cBhvr>
                                        <p:cTn id="102" dur="250"/>
                                        <p:tgtEl>
                                          <p:spTgt spid="1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250"/>
                                        <p:tgtEl>
                                          <p:spTgt spid="132"/>
                                        </p:tgtEl>
                                      </p:cBhvr>
                                    </p:animEffect>
                                  </p:childTnLst>
                                </p:cTn>
                              </p:par>
                              <p:par>
                                <p:cTn id="106" presetID="22" presetClass="entr" presetSubtype="1" fill="hold"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up)">
                                      <p:cBhvr>
                                        <p:cTn id="108" dur="250"/>
                                        <p:tgtEl>
                                          <p:spTgt spid="133"/>
                                        </p:tgtEl>
                                      </p:cBhvr>
                                    </p:animEffect>
                                  </p:childTnLst>
                                </p:cTn>
                              </p:par>
                              <p:par>
                                <p:cTn id="109" presetID="22" presetClass="entr" presetSubtype="1"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wipe(up)">
                                      <p:cBhvr>
                                        <p:cTn id="111" dur="250"/>
                                        <p:tgtEl>
                                          <p:spTgt spid="125"/>
                                        </p:tgtEl>
                                      </p:cBhvr>
                                    </p:animEffect>
                                  </p:childTnLst>
                                </p:cTn>
                              </p:par>
                              <p:par>
                                <p:cTn id="112" presetID="22" presetClass="entr" presetSubtype="1" fill="hold" nodeType="withEffect">
                                  <p:stCondLst>
                                    <p:cond delay="0"/>
                                  </p:stCondLst>
                                  <p:childTnLst>
                                    <p:set>
                                      <p:cBhvr>
                                        <p:cTn id="113" dur="1" fill="hold">
                                          <p:stCondLst>
                                            <p:cond delay="0"/>
                                          </p:stCondLst>
                                        </p:cTn>
                                        <p:tgtEl>
                                          <p:spTgt spid="124"/>
                                        </p:tgtEl>
                                        <p:attrNameLst>
                                          <p:attrName>style.visibility</p:attrName>
                                        </p:attrNameLst>
                                      </p:cBhvr>
                                      <p:to>
                                        <p:strVal val="visible"/>
                                      </p:to>
                                    </p:set>
                                    <p:animEffect transition="in" filter="wipe(up)">
                                      <p:cBhvr>
                                        <p:cTn id="114" dur="250"/>
                                        <p:tgtEl>
                                          <p:spTgt spid="124"/>
                                        </p:tgtEl>
                                      </p:cBhvr>
                                    </p:animEffect>
                                  </p:childTnLst>
                                </p:cTn>
                              </p:par>
                              <p:par>
                                <p:cTn id="115" presetID="22" presetClass="entr" presetSubtype="1" fill="hold" nodeType="with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up)">
                                      <p:cBhvr>
                                        <p:cTn id="117" dur="250"/>
                                        <p:tgtEl>
                                          <p:spTgt spid="127"/>
                                        </p:tgtEl>
                                      </p:cBhvr>
                                    </p:animEffect>
                                  </p:childTnLst>
                                </p:cTn>
                              </p:par>
                              <p:par>
                                <p:cTn id="118" presetID="22" presetClass="entr" presetSubtype="1" fill="hold" nodeType="with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wipe(up)">
                                      <p:cBhvr>
                                        <p:cTn id="120" dur="250"/>
                                        <p:tgtEl>
                                          <p:spTgt spid="126"/>
                                        </p:tgtEl>
                                      </p:cBhvr>
                                    </p:animEffect>
                                  </p:childTnLst>
                                </p:cTn>
                              </p:par>
                              <p:par>
                                <p:cTn id="121" presetID="22" presetClass="entr" presetSubtype="8" fill="hold" nodeType="with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250"/>
                                        <p:tgtEl>
                                          <p:spTgt spid="135"/>
                                        </p:tgtEl>
                                      </p:cBhvr>
                                    </p:animEffect>
                                  </p:childTnLst>
                                </p:cTn>
                              </p:par>
                              <p:par>
                                <p:cTn id="124" presetID="22" presetClass="entr" presetSubtype="1" fill="hold" nodeType="withEffect">
                                  <p:stCondLst>
                                    <p:cond delay="0"/>
                                  </p:stCondLst>
                                  <p:childTnLst>
                                    <p:set>
                                      <p:cBhvr>
                                        <p:cTn id="125" dur="1" fill="hold">
                                          <p:stCondLst>
                                            <p:cond delay="0"/>
                                          </p:stCondLst>
                                        </p:cTn>
                                        <p:tgtEl>
                                          <p:spTgt spid="139"/>
                                        </p:tgtEl>
                                        <p:attrNameLst>
                                          <p:attrName>style.visibility</p:attrName>
                                        </p:attrNameLst>
                                      </p:cBhvr>
                                      <p:to>
                                        <p:strVal val="visible"/>
                                      </p:to>
                                    </p:set>
                                    <p:animEffect transition="in" filter="wipe(up)">
                                      <p:cBhvr>
                                        <p:cTn id="126" dur="250"/>
                                        <p:tgtEl>
                                          <p:spTgt spid="139"/>
                                        </p:tgtEl>
                                      </p:cBhvr>
                                    </p:animEffect>
                                  </p:childTnLst>
                                </p:cTn>
                              </p:par>
                              <p:par>
                                <p:cTn id="127" presetID="22" presetClass="exit" presetSubtype="8" fill="hold" nodeType="withEffect">
                                  <p:stCondLst>
                                    <p:cond delay="250"/>
                                  </p:stCondLst>
                                  <p:childTnLst>
                                    <p:animEffect transition="out" filter="wipe(left)">
                                      <p:cBhvr>
                                        <p:cTn id="128" dur="250"/>
                                        <p:tgtEl>
                                          <p:spTgt spid="128"/>
                                        </p:tgtEl>
                                      </p:cBhvr>
                                    </p:animEffect>
                                    <p:set>
                                      <p:cBhvr>
                                        <p:cTn id="129" dur="1" fill="hold">
                                          <p:stCondLst>
                                            <p:cond delay="249"/>
                                          </p:stCondLst>
                                        </p:cTn>
                                        <p:tgtEl>
                                          <p:spTgt spid="128"/>
                                        </p:tgtEl>
                                        <p:attrNameLst>
                                          <p:attrName>style.visibility</p:attrName>
                                        </p:attrNameLst>
                                      </p:cBhvr>
                                      <p:to>
                                        <p:strVal val="hidden"/>
                                      </p:to>
                                    </p:set>
                                  </p:childTnLst>
                                </p:cTn>
                              </p:par>
                              <p:par>
                                <p:cTn id="130" presetID="22" presetClass="exit" presetSubtype="1" fill="hold" nodeType="withEffect">
                                  <p:stCondLst>
                                    <p:cond delay="250"/>
                                  </p:stCondLst>
                                  <p:childTnLst>
                                    <p:animEffect transition="out" filter="wipe(up)">
                                      <p:cBhvr>
                                        <p:cTn id="131" dur="250"/>
                                        <p:tgtEl>
                                          <p:spTgt spid="129"/>
                                        </p:tgtEl>
                                      </p:cBhvr>
                                    </p:animEffect>
                                    <p:set>
                                      <p:cBhvr>
                                        <p:cTn id="132" dur="1" fill="hold">
                                          <p:stCondLst>
                                            <p:cond delay="249"/>
                                          </p:stCondLst>
                                        </p:cTn>
                                        <p:tgtEl>
                                          <p:spTgt spid="129"/>
                                        </p:tgtEl>
                                        <p:attrNameLst>
                                          <p:attrName>style.visibility</p:attrName>
                                        </p:attrNameLst>
                                      </p:cBhvr>
                                      <p:to>
                                        <p:strVal val="hidden"/>
                                      </p:to>
                                    </p:set>
                                  </p:childTnLst>
                                </p:cTn>
                              </p:par>
                              <p:par>
                                <p:cTn id="133" presetID="22" presetClass="exit" presetSubtype="8" fill="hold" nodeType="withEffect">
                                  <p:stCondLst>
                                    <p:cond delay="250"/>
                                  </p:stCondLst>
                                  <p:childTnLst>
                                    <p:animEffect transition="out" filter="wipe(left)">
                                      <p:cBhvr>
                                        <p:cTn id="134" dur="250"/>
                                        <p:tgtEl>
                                          <p:spTgt spid="130"/>
                                        </p:tgtEl>
                                      </p:cBhvr>
                                    </p:animEffect>
                                    <p:set>
                                      <p:cBhvr>
                                        <p:cTn id="135" dur="1" fill="hold">
                                          <p:stCondLst>
                                            <p:cond delay="249"/>
                                          </p:stCondLst>
                                        </p:cTn>
                                        <p:tgtEl>
                                          <p:spTgt spid="130"/>
                                        </p:tgtEl>
                                        <p:attrNameLst>
                                          <p:attrName>style.visibility</p:attrName>
                                        </p:attrNameLst>
                                      </p:cBhvr>
                                      <p:to>
                                        <p:strVal val="hidden"/>
                                      </p:to>
                                    </p:set>
                                  </p:childTnLst>
                                </p:cTn>
                              </p:par>
                              <p:par>
                                <p:cTn id="136" presetID="22" presetClass="exit" presetSubtype="8" fill="hold" nodeType="withEffect">
                                  <p:stCondLst>
                                    <p:cond delay="250"/>
                                  </p:stCondLst>
                                  <p:childTnLst>
                                    <p:animEffect transition="out" filter="wipe(left)">
                                      <p:cBhvr>
                                        <p:cTn id="137" dur="250"/>
                                        <p:tgtEl>
                                          <p:spTgt spid="131"/>
                                        </p:tgtEl>
                                      </p:cBhvr>
                                    </p:animEffect>
                                    <p:set>
                                      <p:cBhvr>
                                        <p:cTn id="138" dur="1" fill="hold">
                                          <p:stCondLst>
                                            <p:cond delay="249"/>
                                          </p:stCondLst>
                                        </p:cTn>
                                        <p:tgtEl>
                                          <p:spTgt spid="131"/>
                                        </p:tgtEl>
                                        <p:attrNameLst>
                                          <p:attrName>style.visibility</p:attrName>
                                        </p:attrNameLst>
                                      </p:cBhvr>
                                      <p:to>
                                        <p:strVal val="hidden"/>
                                      </p:to>
                                    </p:set>
                                  </p:childTnLst>
                                </p:cTn>
                              </p:par>
                              <p:par>
                                <p:cTn id="139" presetID="22" presetClass="exit" presetSubtype="8" fill="hold" nodeType="withEffect">
                                  <p:stCondLst>
                                    <p:cond delay="250"/>
                                  </p:stCondLst>
                                  <p:childTnLst>
                                    <p:animEffect transition="out" filter="wipe(left)">
                                      <p:cBhvr>
                                        <p:cTn id="140" dur="250"/>
                                        <p:tgtEl>
                                          <p:spTgt spid="132"/>
                                        </p:tgtEl>
                                      </p:cBhvr>
                                    </p:animEffect>
                                    <p:set>
                                      <p:cBhvr>
                                        <p:cTn id="141" dur="1" fill="hold">
                                          <p:stCondLst>
                                            <p:cond delay="249"/>
                                          </p:stCondLst>
                                        </p:cTn>
                                        <p:tgtEl>
                                          <p:spTgt spid="132"/>
                                        </p:tgtEl>
                                        <p:attrNameLst>
                                          <p:attrName>style.visibility</p:attrName>
                                        </p:attrNameLst>
                                      </p:cBhvr>
                                      <p:to>
                                        <p:strVal val="hidden"/>
                                      </p:to>
                                    </p:set>
                                  </p:childTnLst>
                                </p:cTn>
                              </p:par>
                              <p:par>
                                <p:cTn id="142" presetID="22" presetClass="exit" presetSubtype="1" fill="hold" nodeType="withEffect">
                                  <p:stCondLst>
                                    <p:cond delay="250"/>
                                  </p:stCondLst>
                                  <p:childTnLst>
                                    <p:animEffect transition="out" filter="wipe(up)">
                                      <p:cBhvr>
                                        <p:cTn id="143" dur="250"/>
                                        <p:tgtEl>
                                          <p:spTgt spid="133"/>
                                        </p:tgtEl>
                                      </p:cBhvr>
                                    </p:animEffect>
                                    <p:set>
                                      <p:cBhvr>
                                        <p:cTn id="144" dur="1" fill="hold">
                                          <p:stCondLst>
                                            <p:cond delay="249"/>
                                          </p:stCondLst>
                                        </p:cTn>
                                        <p:tgtEl>
                                          <p:spTgt spid="133"/>
                                        </p:tgtEl>
                                        <p:attrNameLst>
                                          <p:attrName>style.visibility</p:attrName>
                                        </p:attrNameLst>
                                      </p:cBhvr>
                                      <p:to>
                                        <p:strVal val="hidden"/>
                                      </p:to>
                                    </p:set>
                                  </p:childTnLst>
                                </p:cTn>
                              </p:par>
                              <p:par>
                                <p:cTn id="145" presetID="22" presetClass="exit" presetSubtype="1" fill="hold" nodeType="withEffect">
                                  <p:stCondLst>
                                    <p:cond delay="250"/>
                                  </p:stCondLst>
                                  <p:childTnLst>
                                    <p:animEffect transition="out" filter="wipe(up)">
                                      <p:cBhvr>
                                        <p:cTn id="146" dur="250"/>
                                        <p:tgtEl>
                                          <p:spTgt spid="125"/>
                                        </p:tgtEl>
                                      </p:cBhvr>
                                    </p:animEffect>
                                    <p:set>
                                      <p:cBhvr>
                                        <p:cTn id="147" dur="1" fill="hold">
                                          <p:stCondLst>
                                            <p:cond delay="249"/>
                                          </p:stCondLst>
                                        </p:cTn>
                                        <p:tgtEl>
                                          <p:spTgt spid="125"/>
                                        </p:tgtEl>
                                        <p:attrNameLst>
                                          <p:attrName>style.visibility</p:attrName>
                                        </p:attrNameLst>
                                      </p:cBhvr>
                                      <p:to>
                                        <p:strVal val="hidden"/>
                                      </p:to>
                                    </p:set>
                                  </p:childTnLst>
                                </p:cTn>
                              </p:par>
                              <p:par>
                                <p:cTn id="148" presetID="22" presetClass="exit" presetSubtype="1" fill="hold" nodeType="withEffect">
                                  <p:stCondLst>
                                    <p:cond delay="250"/>
                                  </p:stCondLst>
                                  <p:childTnLst>
                                    <p:animEffect transition="out" filter="wipe(up)">
                                      <p:cBhvr>
                                        <p:cTn id="149" dur="250"/>
                                        <p:tgtEl>
                                          <p:spTgt spid="124"/>
                                        </p:tgtEl>
                                      </p:cBhvr>
                                    </p:animEffect>
                                    <p:set>
                                      <p:cBhvr>
                                        <p:cTn id="150" dur="1" fill="hold">
                                          <p:stCondLst>
                                            <p:cond delay="249"/>
                                          </p:stCondLst>
                                        </p:cTn>
                                        <p:tgtEl>
                                          <p:spTgt spid="124"/>
                                        </p:tgtEl>
                                        <p:attrNameLst>
                                          <p:attrName>style.visibility</p:attrName>
                                        </p:attrNameLst>
                                      </p:cBhvr>
                                      <p:to>
                                        <p:strVal val="hidden"/>
                                      </p:to>
                                    </p:set>
                                  </p:childTnLst>
                                </p:cTn>
                              </p:par>
                              <p:par>
                                <p:cTn id="151" presetID="22" presetClass="exit" presetSubtype="1" fill="hold" nodeType="withEffect">
                                  <p:stCondLst>
                                    <p:cond delay="250"/>
                                  </p:stCondLst>
                                  <p:childTnLst>
                                    <p:animEffect transition="out" filter="wipe(up)">
                                      <p:cBhvr>
                                        <p:cTn id="152" dur="250"/>
                                        <p:tgtEl>
                                          <p:spTgt spid="127"/>
                                        </p:tgtEl>
                                      </p:cBhvr>
                                    </p:animEffect>
                                    <p:set>
                                      <p:cBhvr>
                                        <p:cTn id="153" dur="1" fill="hold">
                                          <p:stCondLst>
                                            <p:cond delay="249"/>
                                          </p:stCondLst>
                                        </p:cTn>
                                        <p:tgtEl>
                                          <p:spTgt spid="127"/>
                                        </p:tgtEl>
                                        <p:attrNameLst>
                                          <p:attrName>style.visibility</p:attrName>
                                        </p:attrNameLst>
                                      </p:cBhvr>
                                      <p:to>
                                        <p:strVal val="hidden"/>
                                      </p:to>
                                    </p:set>
                                  </p:childTnLst>
                                </p:cTn>
                              </p:par>
                              <p:par>
                                <p:cTn id="154" presetID="22" presetClass="exit" presetSubtype="1" fill="hold" nodeType="withEffect">
                                  <p:stCondLst>
                                    <p:cond delay="250"/>
                                  </p:stCondLst>
                                  <p:childTnLst>
                                    <p:animEffect transition="out" filter="wipe(up)">
                                      <p:cBhvr>
                                        <p:cTn id="155" dur="250"/>
                                        <p:tgtEl>
                                          <p:spTgt spid="126"/>
                                        </p:tgtEl>
                                      </p:cBhvr>
                                    </p:animEffect>
                                    <p:set>
                                      <p:cBhvr>
                                        <p:cTn id="156" dur="1" fill="hold">
                                          <p:stCondLst>
                                            <p:cond delay="249"/>
                                          </p:stCondLst>
                                        </p:cTn>
                                        <p:tgtEl>
                                          <p:spTgt spid="126"/>
                                        </p:tgtEl>
                                        <p:attrNameLst>
                                          <p:attrName>style.visibility</p:attrName>
                                        </p:attrNameLst>
                                      </p:cBhvr>
                                      <p:to>
                                        <p:strVal val="hidden"/>
                                      </p:to>
                                    </p:set>
                                  </p:childTnLst>
                                </p:cTn>
                              </p:par>
                              <p:par>
                                <p:cTn id="157" presetID="22" presetClass="exit" presetSubtype="8" fill="hold" nodeType="withEffect">
                                  <p:stCondLst>
                                    <p:cond delay="250"/>
                                  </p:stCondLst>
                                  <p:childTnLst>
                                    <p:animEffect transition="out" filter="wipe(left)">
                                      <p:cBhvr>
                                        <p:cTn id="158" dur="250"/>
                                        <p:tgtEl>
                                          <p:spTgt spid="135"/>
                                        </p:tgtEl>
                                      </p:cBhvr>
                                    </p:animEffect>
                                    <p:set>
                                      <p:cBhvr>
                                        <p:cTn id="159" dur="1" fill="hold">
                                          <p:stCondLst>
                                            <p:cond delay="249"/>
                                          </p:stCondLst>
                                        </p:cTn>
                                        <p:tgtEl>
                                          <p:spTgt spid="135"/>
                                        </p:tgtEl>
                                        <p:attrNameLst>
                                          <p:attrName>style.visibility</p:attrName>
                                        </p:attrNameLst>
                                      </p:cBhvr>
                                      <p:to>
                                        <p:strVal val="hidden"/>
                                      </p:to>
                                    </p:set>
                                  </p:childTnLst>
                                </p:cTn>
                              </p:par>
                              <p:par>
                                <p:cTn id="160" presetID="22" presetClass="exit" presetSubtype="1" fill="hold" nodeType="withEffect">
                                  <p:stCondLst>
                                    <p:cond delay="250"/>
                                  </p:stCondLst>
                                  <p:childTnLst>
                                    <p:animEffect transition="out" filter="wipe(up)">
                                      <p:cBhvr>
                                        <p:cTn id="161" dur="250"/>
                                        <p:tgtEl>
                                          <p:spTgt spid="139"/>
                                        </p:tgtEl>
                                      </p:cBhvr>
                                    </p:animEffect>
                                    <p:set>
                                      <p:cBhvr>
                                        <p:cTn id="162" dur="1" fill="hold">
                                          <p:stCondLst>
                                            <p:cond delay="249"/>
                                          </p:stCondLst>
                                        </p:cTn>
                                        <p:tgtEl>
                                          <p:spTgt spid="139"/>
                                        </p:tgtEl>
                                        <p:attrNameLst>
                                          <p:attrName>style.visibility</p:attrName>
                                        </p:attrNameLst>
                                      </p:cBhvr>
                                      <p:to>
                                        <p:strVal val="hidden"/>
                                      </p:to>
                                    </p:set>
                                  </p:childTnLst>
                                </p:cTn>
                              </p:par>
                              <p:par>
                                <p:cTn id="163" presetID="22" presetClass="entr" presetSubtype="1" fill="hold" nodeType="withEffect">
                                  <p:stCondLst>
                                    <p:cond delay="250"/>
                                  </p:stCondLst>
                                  <p:childTnLst>
                                    <p:set>
                                      <p:cBhvr>
                                        <p:cTn id="164" dur="1" fill="hold">
                                          <p:stCondLst>
                                            <p:cond delay="0"/>
                                          </p:stCondLst>
                                        </p:cTn>
                                        <p:tgtEl>
                                          <p:spTgt spid="134"/>
                                        </p:tgtEl>
                                        <p:attrNameLst>
                                          <p:attrName>style.visibility</p:attrName>
                                        </p:attrNameLst>
                                      </p:cBhvr>
                                      <p:to>
                                        <p:strVal val="visible"/>
                                      </p:to>
                                    </p:set>
                                    <p:animEffect transition="in" filter="wipe(up)">
                                      <p:cBhvr>
                                        <p:cTn id="165" dur="250"/>
                                        <p:tgtEl>
                                          <p:spTgt spid="134"/>
                                        </p:tgtEl>
                                      </p:cBhvr>
                                    </p:animEffect>
                                  </p:childTnLst>
                                </p:cTn>
                              </p:par>
                              <p:par>
                                <p:cTn id="166" presetID="22" presetClass="entr" presetSubtype="1" fill="hold" nodeType="withEffect">
                                  <p:stCondLst>
                                    <p:cond delay="250"/>
                                  </p:stCondLst>
                                  <p:childTnLst>
                                    <p:set>
                                      <p:cBhvr>
                                        <p:cTn id="167" dur="1" fill="hold">
                                          <p:stCondLst>
                                            <p:cond delay="0"/>
                                          </p:stCondLst>
                                        </p:cTn>
                                        <p:tgtEl>
                                          <p:spTgt spid="136"/>
                                        </p:tgtEl>
                                        <p:attrNameLst>
                                          <p:attrName>style.visibility</p:attrName>
                                        </p:attrNameLst>
                                      </p:cBhvr>
                                      <p:to>
                                        <p:strVal val="visible"/>
                                      </p:to>
                                    </p:set>
                                    <p:animEffect transition="in" filter="wipe(up)">
                                      <p:cBhvr>
                                        <p:cTn id="168" dur="250"/>
                                        <p:tgtEl>
                                          <p:spTgt spid="136"/>
                                        </p:tgtEl>
                                      </p:cBhvr>
                                    </p:animEffect>
                                  </p:childTnLst>
                                </p:cTn>
                              </p:par>
                              <p:par>
                                <p:cTn id="169" presetID="22" presetClass="entr" presetSubtype="8" fill="hold" nodeType="withEffect">
                                  <p:stCondLst>
                                    <p:cond delay="250"/>
                                  </p:stCondLst>
                                  <p:childTnLst>
                                    <p:set>
                                      <p:cBhvr>
                                        <p:cTn id="170" dur="1" fill="hold">
                                          <p:stCondLst>
                                            <p:cond delay="0"/>
                                          </p:stCondLst>
                                        </p:cTn>
                                        <p:tgtEl>
                                          <p:spTgt spid="137"/>
                                        </p:tgtEl>
                                        <p:attrNameLst>
                                          <p:attrName>style.visibility</p:attrName>
                                        </p:attrNameLst>
                                      </p:cBhvr>
                                      <p:to>
                                        <p:strVal val="visible"/>
                                      </p:to>
                                    </p:set>
                                    <p:animEffect transition="in" filter="wipe(left)">
                                      <p:cBhvr>
                                        <p:cTn id="171" dur="250"/>
                                        <p:tgtEl>
                                          <p:spTgt spid="137"/>
                                        </p:tgtEl>
                                      </p:cBhvr>
                                    </p:animEffect>
                                  </p:childTnLst>
                                </p:cTn>
                              </p:par>
                              <p:par>
                                <p:cTn id="172" presetID="22" presetClass="entr" presetSubtype="4" fill="hold" nodeType="withEffect">
                                  <p:stCondLst>
                                    <p:cond delay="250"/>
                                  </p:stCondLst>
                                  <p:childTnLst>
                                    <p:set>
                                      <p:cBhvr>
                                        <p:cTn id="173" dur="1" fill="hold">
                                          <p:stCondLst>
                                            <p:cond delay="0"/>
                                          </p:stCondLst>
                                        </p:cTn>
                                        <p:tgtEl>
                                          <p:spTgt spid="138"/>
                                        </p:tgtEl>
                                        <p:attrNameLst>
                                          <p:attrName>style.visibility</p:attrName>
                                        </p:attrNameLst>
                                      </p:cBhvr>
                                      <p:to>
                                        <p:strVal val="visible"/>
                                      </p:to>
                                    </p:set>
                                    <p:animEffect transition="in" filter="wipe(down)">
                                      <p:cBhvr>
                                        <p:cTn id="174" dur="250"/>
                                        <p:tgtEl>
                                          <p:spTgt spid="138"/>
                                        </p:tgtEl>
                                      </p:cBhvr>
                                    </p:animEffect>
                                  </p:childTnLst>
                                </p:cTn>
                              </p:par>
                              <p:par>
                                <p:cTn id="175" presetID="22" presetClass="entr" presetSubtype="1" fill="hold" nodeType="withEffect">
                                  <p:stCondLst>
                                    <p:cond delay="250"/>
                                  </p:stCondLst>
                                  <p:childTnLst>
                                    <p:set>
                                      <p:cBhvr>
                                        <p:cTn id="176" dur="1" fill="hold">
                                          <p:stCondLst>
                                            <p:cond delay="0"/>
                                          </p:stCondLst>
                                        </p:cTn>
                                        <p:tgtEl>
                                          <p:spTgt spid="140"/>
                                        </p:tgtEl>
                                        <p:attrNameLst>
                                          <p:attrName>style.visibility</p:attrName>
                                        </p:attrNameLst>
                                      </p:cBhvr>
                                      <p:to>
                                        <p:strVal val="visible"/>
                                      </p:to>
                                    </p:set>
                                    <p:animEffect transition="in" filter="wipe(up)">
                                      <p:cBhvr>
                                        <p:cTn id="177" dur="250"/>
                                        <p:tgtEl>
                                          <p:spTgt spid="140"/>
                                        </p:tgtEl>
                                      </p:cBhvr>
                                    </p:animEffect>
                                  </p:childTnLst>
                                </p:cTn>
                              </p:par>
                              <p:par>
                                <p:cTn id="178" presetID="22" presetClass="entr" presetSubtype="1" fill="hold" nodeType="withEffect">
                                  <p:stCondLst>
                                    <p:cond delay="250"/>
                                  </p:stCondLst>
                                  <p:childTnLst>
                                    <p:set>
                                      <p:cBhvr>
                                        <p:cTn id="179" dur="1" fill="hold">
                                          <p:stCondLst>
                                            <p:cond delay="0"/>
                                          </p:stCondLst>
                                        </p:cTn>
                                        <p:tgtEl>
                                          <p:spTgt spid="141"/>
                                        </p:tgtEl>
                                        <p:attrNameLst>
                                          <p:attrName>style.visibility</p:attrName>
                                        </p:attrNameLst>
                                      </p:cBhvr>
                                      <p:to>
                                        <p:strVal val="visible"/>
                                      </p:to>
                                    </p:set>
                                    <p:animEffect transition="in" filter="wipe(up)">
                                      <p:cBhvr>
                                        <p:cTn id="180" dur="250"/>
                                        <p:tgtEl>
                                          <p:spTgt spid="141"/>
                                        </p:tgtEl>
                                      </p:cBhvr>
                                    </p:animEffect>
                                  </p:childTnLst>
                                </p:cTn>
                              </p:par>
                              <p:par>
                                <p:cTn id="181" presetID="22" presetClass="entr" presetSubtype="8" fill="hold" nodeType="withEffect">
                                  <p:stCondLst>
                                    <p:cond delay="250"/>
                                  </p:stCondLst>
                                  <p:childTnLst>
                                    <p:set>
                                      <p:cBhvr>
                                        <p:cTn id="182" dur="1" fill="hold">
                                          <p:stCondLst>
                                            <p:cond delay="0"/>
                                          </p:stCondLst>
                                        </p:cTn>
                                        <p:tgtEl>
                                          <p:spTgt spid="142"/>
                                        </p:tgtEl>
                                        <p:attrNameLst>
                                          <p:attrName>style.visibility</p:attrName>
                                        </p:attrNameLst>
                                      </p:cBhvr>
                                      <p:to>
                                        <p:strVal val="visible"/>
                                      </p:to>
                                    </p:set>
                                    <p:animEffect transition="in" filter="wipe(left)">
                                      <p:cBhvr>
                                        <p:cTn id="183" dur="250"/>
                                        <p:tgtEl>
                                          <p:spTgt spid="142"/>
                                        </p:tgtEl>
                                      </p:cBhvr>
                                    </p:animEffect>
                                  </p:childTnLst>
                                </p:cTn>
                              </p:par>
                              <p:par>
                                <p:cTn id="184" presetID="22" presetClass="entr" presetSubtype="1" fill="hold" nodeType="withEffect">
                                  <p:stCondLst>
                                    <p:cond delay="250"/>
                                  </p:stCondLst>
                                  <p:childTnLst>
                                    <p:set>
                                      <p:cBhvr>
                                        <p:cTn id="185" dur="1" fill="hold">
                                          <p:stCondLst>
                                            <p:cond delay="0"/>
                                          </p:stCondLst>
                                        </p:cTn>
                                        <p:tgtEl>
                                          <p:spTgt spid="143"/>
                                        </p:tgtEl>
                                        <p:attrNameLst>
                                          <p:attrName>style.visibility</p:attrName>
                                        </p:attrNameLst>
                                      </p:cBhvr>
                                      <p:to>
                                        <p:strVal val="visible"/>
                                      </p:to>
                                    </p:set>
                                    <p:animEffect transition="in" filter="wipe(up)">
                                      <p:cBhvr>
                                        <p:cTn id="186" dur="250"/>
                                        <p:tgtEl>
                                          <p:spTgt spid="143"/>
                                        </p:tgtEl>
                                      </p:cBhvr>
                                    </p:animEffect>
                                  </p:childTnLst>
                                </p:cTn>
                              </p:par>
                            </p:childTnLst>
                          </p:cTn>
                        </p:par>
                        <p:par>
                          <p:cTn id="187" fill="hold">
                            <p:stCondLst>
                              <p:cond delay="6000"/>
                            </p:stCondLst>
                            <p:childTnLst>
                              <p:par>
                                <p:cTn id="188" presetID="22" presetClass="exit" presetSubtype="1" fill="hold" nodeType="afterEffect">
                                  <p:stCondLst>
                                    <p:cond delay="0"/>
                                  </p:stCondLst>
                                  <p:childTnLst>
                                    <p:animEffect transition="out" filter="wipe(up)">
                                      <p:cBhvr>
                                        <p:cTn id="189" dur="250"/>
                                        <p:tgtEl>
                                          <p:spTgt spid="134"/>
                                        </p:tgtEl>
                                      </p:cBhvr>
                                    </p:animEffect>
                                    <p:set>
                                      <p:cBhvr>
                                        <p:cTn id="190" dur="1" fill="hold">
                                          <p:stCondLst>
                                            <p:cond delay="249"/>
                                          </p:stCondLst>
                                        </p:cTn>
                                        <p:tgtEl>
                                          <p:spTgt spid="134"/>
                                        </p:tgtEl>
                                        <p:attrNameLst>
                                          <p:attrName>style.visibility</p:attrName>
                                        </p:attrNameLst>
                                      </p:cBhvr>
                                      <p:to>
                                        <p:strVal val="hidden"/>
                                      </p:to>
                                    </p:set>
                                  </p:childTnLst>
                                </p:cTn>
                              </p:par>
                              <p:par>
                                <p:cTn id="191" presetID="22" presetClass="exit" presetSubtype="1" fill="hold" nodeType="withEffect">
                                  <p:stCondLst>
                                    <p:cond delay="0"/>
                                  </p:stCondLst>
                                  <p:childTnLst>
                                    <p:animEffect transition="out" filter="wipe(up)">
                                      <p:cBhvr>
                                        <p:cTn id="192" dur="250"/>
                                        <p:tgtEl>
                                          <p:spTgt spid="136"/>
                                        </p:tgtEl>
                                      </p:cBhvr>
                                    </p:animEffect>
                                    <p:set>
                                      <p:cBhvr>
                                        <p:cTn id="193" dur="1" fill="hold">
                                          <p:stCondLst>
                                            <p:cond delay="249"/>
                                          </p:stCondLst>
                                        </p:cTn>
                                        <p:tgtEl>
                                          <p:spTgt spid="136"/>
                                        </p:tgtEl>
                                        <p:attrNameLst>
                                          <p:attrName>style.visibility</p:attrName>
                                        </p:attrNameLst>
                                      </p:cBhvr>
                                      <p:to>
                                        <p:strVal val="hidden"/>
                                      </p:to>
                                    </p:set>
                                  </p:childTnLst>
                                </p:cTn>
                              </p:par>
                              <p:par>
                                <p:cTn id="194" presetID="22" presetClass="exit" presetSubtype="8" fill="hold" nodeType="withEffect">
                                  <p:stCondLst>
                                    <p:cond delay="0"/>
                                  </p:stCondLst>
                                  <p:childTnLst>
                                    <p:animEffect transition="out" filter="wipe(left)">
                                      <p:cBhvr>
                                        <p:cTn id="195" dur="250"/>
                                        <p:tgtEl>
                                          <p:spTgt spid="137"/>
                                        </p:tgtEl>
                                      </p:cBhvr>
                                    </p:animEffect>
                                    <p:set>
                                      <p:cBhvr>
                                        <p:cTn id="196" dur="1" fill="hold">
                                          <p:stCondLst>
                                            <p:cond delay="249"/>
                                          </p:stCondLst>
                                        </p:cTn>
                                        <p:tgtEl>
                                          <p:spTgt spid="137"/>
                                        </p:tgtEl>
                                        <p:attrNameLst>
                                          <p:attrName>style.visibility</p:attrName>
                                        </p:attrNameLst>
                                      </p:cBhvr>
                                      <p:to>
                                        <p:strVal val="hidden"/>
                                      </p:to>
                                    </p:set>
                                  </p:childTnLst>
                                </p:cTn>
                              </p:par>
                              <p:par>
                                <p:cTn id="197" presetID="22" presetClass="exit" presetSubtype="4" fill="hold" nodeType="withEffect">
                                  <p:stCondLst>
                                    <p:cond delay="0"/>
                                  </p:stCondLst>
                                  <p:childTnLst>
                                    <p:animEffect transition="out" filter="wipe(down)">
                                      <p:cBhvr>
                                        <p:cTn id="198" dur="250"/>
                                        <p:tgtEl>
                                          <p:spTgt spid="138"/>
                                        </p:tgtEl>
                                      </p:cBhvr>
                                    </p:animEffect>
                                    <p:set>
                                      <p:cBhvr>
                                        <p:cTn id="199" dur="1" fill="hold">
                                          <p:stCondLst>
                                            <p:cond delay="249"/>
                                          </p:stCondLst>
                                        </p:cTn>
                                        <p:tgtEl>
                                          <p:spTgt spid="138"/>
                                        </p:tgtEl>
                                        <p:attrNameLst>
                                          <p:attrName>style.visibility</p:attrName>
                                        </p:attrNameLst>
                                      </p:cBhvr>
                                      <p:to>
                                        <p:strVal val="hidden"/>
                                      </p:to>
                                    </p:set>
                                  </p:childTnLst>
                                </p:cTn>
                              </p:par>
                              <p:par>
                                <p:cTn id="200" presetID="22" presetClass="exit" presetSubtype="1" fill="hold" nodeType="withEffect">
                                  <p:stCondLst>
                                    <p:cond delay="0"/>
                                  </p:stCondLst>
                                  <p:childTnLst>
                                    <p:animEffect transition="out" filter="wipe(up)">
                                      <p:cBhvr>
                                        <p:cTn id="201" dur="250"/>
                                        <p:tgtEl>
                                          <p:spTgt spid="140"/>
                                        </p:tgtEl>
                                      </p:cBhvr>
                                    </p:animEffect>
                                    <p:set>
                                      <p:cBhvr>
                                        <p:cTn id="202" dur="1" fill="hold">
                                          <p:stCondLst>
                                            <p:cond delay="249"/>
                                          </p:stCondLst>
                                        </p:cTn>
                                        <p:tgtEl>
                                          <p:spTgt spid="140"/>
                                        </p:tgtEl>
                                        <p:attrNameLst>
                                          <p:attrName>style.visibility</p:attrName>
                                        </p:attrNameLst>
                                      </p:cBhvr>
                                      <p:to>
                                        <p:strVal val="hidden"/>
                                      </p:to>
                                    </p:set>
                                  </p:childTnLst>
                                </p:cTn>
                              </p:par>
                              <p:par>
                                <p:cTn id="203" presetID="22" presetClass="exit" presetSubtype="1" fill="hold" nodeType="withEffect">
                                  <p:stCondLst>
                                    <p:cond delay="0"/>
                                  </p:stCondLst>
                                  <p:childTnLst>
                                    <p:animEffect transition="out" filter="wipe(up)">
                                      <p:cBhvr>
                                        <p:cTn id="204" dur="250"/>
                                        <p:tgtEl>
                                          <p:spTgt spid="141"/>
                                        </p:tgtEl>
                                      </p:cBhvr>
                                    </p:animEffect>
                                    <p:set>
                                      <p:cBhvr>
                                        <p:cTn id="205" dur="1" fill="hold">
                                          <p:stCondLst>
                                            <p:cond delay="249"/>
                                          </p:stCondLst>
                                        </p:cTn>
                                        <p:tgtEl>
                                          <p:spTgt spid="141"/>
                                        </p:tgtEl>
                                        <p:attrNameLst>
                                          <p:attrName>style.visibility</p:attrName>
                                        </p:attrNameLst>
                                      </p:cBhvr>
                                      <p:to>
                                        <p:strVal val="hidden"/>
                                      </p:to>
                                    </p:set>
                                  </p:childTnLst>
                                </p:cTn>
                              </p:par>
                              <p:par>
                                <p:cTn id="206" presetID="22" presetClass="exit" presetSubtype="8" fill="hold" nodeType="withEffect">
                                  <p:stCondLst>
                                    <p:cond delay="0"/>
                                  </p:stCondLst>
                                  <p:childTnLst>
                                    <p:animEffect transition="out" filter="wipe(left)">
                                      <p:cBhvr>
                                        <p:cTn id="207" dur="250"/>
                                        <p:tgtEl>
                                          <p:spTgt spid="142"/>
                                        </p:tgtEl>
                                      </p:cBhvr>
                                    </p:animEffect>
                                    <p:set>
                                      <p:cBhvr>
                                        <p:cTn id="208" dur="1" fill="hold">
                                          <p:stCondLst>
                                            <p:cond delay="249"/>
                                          </p:stCondLst>
                                        </p:cTn>
                                        <p:tgtEl>
                                          <p:spTgt spid="142"/>
                                        </p:tgtEl>
                                        <p:attrNameLst>
                                          <p:attrName>style.visibility</p:attrName>
                                        </p:attrNameLst>
                                      </p:cBhvr>
                                      <p:to>
                                        <p:strVal val="hidden"/>
                                      </p:to>
                                    </p:set>
                                  </p:childTnLst>
                                </p:cTn>
                              </p:par>
                              <p:par>
                                <p:cTn id="209" presetID="22" presetClass="exit" presetSubtype="1" fill="hold" nodeType="withEffect">
                                  <p:stCondLst>
                                    <p:cond delay="0"/>
                                  </p:stCondLst>
                                  <p:childTnLst>
                                    <p:animEffect transition="out" filter="wipe(up)">
                                      <p:cBhvr>
                                        <p:cTn id="210" dur="250"/>
                                        <p:tgtEl>
                                          <p:spTgt spid="143"/>
                                        </p:tgtEl>
                                      </p:cBhvr>
                                    </p:animEffect>
                                    <p:set>
                                      <p:cBhvr>
                                        <p:cTn id="211" dur="1" fill="hold">
                                          <p:stCondLst>
                                            <p:cond delay="249"/>
                                          </p:stCondLst>
                                        </p:cTn>
                                        <p:tgtEl>
                                          <p:spTgt spid="143"/>
                                        </p:tgtEl>
                                        <p:attrNameLst>
                                          <p:attrName>style.visibility</p:attrName>
                                        </p:attrNameLst>
                                      </p:cBhvr>
                                      <p:to>
                                        <p:strVal val="hidden"/>
                                      </p:to>
                                    </p:set>
                                  </p:childTnLst>
                                </p:cTn>
                              </p:par>
                            </p:childTnLst>
                          </p:cTn>
                        </p:par>
                        <p:par>
                          <p:cTn id="212" fill="hold">
                            <p:stCondLst>
                              <p:cond delay="6250"/>
                            </p:stCondLst>
                            <p:childTnLst>
                              <p:par>
                                <p:cTn id="213" presetID="10" presetClass="entr" presetSubtype="0"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fade">
                                      <p:cBhvr>
                                        <p:cTn id="215" dur="500"/>
                                        <p:tgtEl>
                                          <p:spTgt spid="147"/>
                                        </p:tgtEl>
                                      </p:cBhvr>
                                    </p:animEffect>
                                  </p:childTnLst>
                                </p:cTn>
                              </p:par>
                            </p:childTnLst>
                          </p:cTn>
                        </p:par>
                        <p:par>
                          <p:cTn id="216" fill="hold">
                            <p:stCondLst>
                              <p:cond delay="6750"/>
                            </p:stCondLst>
                            <p:childTnLst>
                              <p:par>
                                <p:cTn id="217" presetID="10" presetClass="entr" presetSubtype="0" fill="hold" nodeType="afterEffect">
                                  <p:stCondLst>
                                    <p:cond delay="1000"/>
                                  </p:stCondLst>
                                  <p:childTnLst>
                                    <p:set>
                                      <p:cBhvr>
                                        <p:cTn id="218" dur="1" fill="hold">
                                          <p:stCondLst>
                                            <p:cond delay="0"/>
                                          </p:stCondLst>
                                        </p:cTn>
                                        <p:tgtEl>
                                          <p:spTgt spid="77"/>
                                        </p:tgtEl>
                                        <p:attrNameLst>
                                          <p:attrName>style.visibility</p:attrName>
                                        </p:attrNameLst>
                                      </p:cBhvr>
                                      <p:to>
                                        <p:strVal val="visible"/>
                                      </p:to>
                                    </p:set>
                                    <p:animEffect transition="in" filter="fade">
                                      <p:cBhvr>
                                        <p:cTn id="2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sp>
        <p:nvSpPr>
          <p:cNvPr id="144" name="Title 1"/>
          <p:cNvSpPr txBox="1">
            <a:spLocks/>
          </p:cNvSpPr>
          <p:nvPr/>
        </p:nvSpPr>
        <p:spPr>
          <a:xfrm>
            <a:off x="1904519" y="5142550"/>
            <a:ext cx="2747297"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FIXED WORKFORCES SILOED TEAMS</a:t>
            </a: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sp>
        <p:nvSpPr>
          <p:cNvPr id="149" name="Title 1"/>
          <p:cNvSpPr txBox="1">
            <a:spLocks/>
          </p:cNvSpPr>
          <p:nvPr/>
        </p:nvSpPr>
        <p:spPr>
          <a:xfrm>
            <a:off x="6298914" y="5139428"/>
            <a:ext cx="4196178"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LEVERAGE THE ON-DEMAND GLOBAL TALENT POOL</a:t>
            </a:r>
            <a:endParaRPr lang="en-US" sz="2799" i="0" kern="900" spc="400" dirty="0">
              <a:solidFill>
                <a:srgbClr val="EC5038"/>
              </a:solidFill>
            </a:endParaRPr>
          </a:p>
        </p:txBody>
      </p:sp>
      <p:grpSp>
        <p:nvGrpSpPr>
          <p:cNvPr id="77" name="Group 76"/>
          <p:cNvGrpSpPr/>
          <p:nvPr/>
        </p:nvGrpSpPr>
        <p:grpSpPr>
          <a:xfrm rot="4368972">
            <a:off x="8387914" y="2738814"/>
            <a:ext cx="779904" cy="891471"/>
            <a:chOff x="5767589" y="502973"/>
            <a:chExt cx="780218" cy="891956"/>
          </a:xfrm>
        </p:grpSpPr>
        <p:sp>
          <p:nvSpPr>
            <p:cNvPr id="159"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0" name="Line G"/>
            <p:cNvCxnSpPr>
              <a:endCxn id="159" idx="1"/>
            </p:cNvCxnSpPr>
            <p:nvPr/>
          </p:nvCxnSpPr>
          <p:spPr>
            <a:xfrm rot="17231028">
              <a:off x="5881099" y="889302"/>
              <a:ext cx="826348" cy="184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G"/>
            <p:cNvCxnSpPr>
              <a:endCxn id="159" idx="1"/>
            </p:cNvCxnSpPr>
            <p:nvPr/>
          </p:nvCxnSpPr>
          <p:spPr>
            <a:xfrm rot="17231028">
              <a:off x="5906741" y="363821"/>
              <a:ext cx="413174" cy="6914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9436711">
            <a:off x="6212356" y="3158546"/>
            <a:ext cx="1207225" cy="1264489"/>
            <a:chOff x="5413841" y="227663"/>
            <a:chExt cx="1207882" cy="1264998"/>
          </a:xfrm>
        </p:grpSpPr>
        <p:sp>
          <p:nvSpPr>
            <p:cNvPr id="167" name="Oval G"/>
            <p:cNvSpPr>
              <a:spLocks noChangeAspect="1"/>
            </p:cNvSpPr>
            <p:nvPr/>
          </p:nvSpPr>
          <p:spPr>
            <a:xfrm rot="1003637" flipV="1">
              <a:off x="6575847" y="427882"/>
              <a:ext cx="45876" cy="458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8" name="Line G"/>
            <p:cNvCxnSpPr>
              <a:endCxn id="167" idx="1"/>
            </p:cNvCxnSpPr>
            <p:nvPr/>
          </p:nvCxnSpPr>
          <p:spPr>
            <a:xfrm rot="6950260" flipH="1" flipV="1">
              <a:off x="5453594" y="604152"/>
              <a:ext cx="1214294" cy="5627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G"/>
            <p:cNvCxnSpPr>
              <a:endCxn id="167" idx="1"/>
            </p:cNvCxnSpPr>
            <p:nvPr/>
          </p:nvCxnSpPr>
          <p:spPr>
            <a:xfrm rot="12163289" flipH="1">
              <a:off x="5413841" y="227663"/>
              <a:ext cx="1091811" cy="59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rot="18545411">
            <a:off x="7076752" y="2178925"/>
            <a:ext cx="268193" cy="699805"/>
            <a:chOff x="6501931" y="580536"/>
            <a:chExt cx="268301" cy="700186"/>
          </a:xfrm>
        </p:grpSpPr>
        <p:sp>
          <p:nvSpPr>
            <p:cNvPr id="171"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2" name="Line G"/>
            <p:cNvCxnSpPr/>
            <p:nvPr/>
          </p:nvCxnSpPr>
          <p:spPr>
            <a:xfrm rot="3054589" flipH="1" flipV="1">
              <a:off x="6330999" y="841490"/>
              <a:ext cx="629641" cy="2488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415917">
            <a:off x="7718304" y="1983768"/>
            <a:ext cx="604035" cy="754299"/>
            <a:chOff x="6037338" y="313246"/>
            <a:chExt cx="604278" cy="754710"/>
          </a:xfrm>
        </p:grpSpPr>
        <p:sp>
          <p:nvSpPr>
            <p:cNvPr id="175"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6" name="Line G"/>
            <p:cNvCxnSpPr>
              <a:endCxn id="175" idx="1"/>
            </p:cNvCxnSpPr>
            <p:nvPr/>
          </p:nvCxnSpPr>
          <p:spPr>
            <a:xfrm rot="14184083">
              <a:off x="6199942" y="626282"/>
              <a:ext cx="326997" cy="5563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G"/>
            <p:cNvCxnSpPr>
              <a:endCxn id="175" idx="1"/>
            </p:cNvCxnSpPr>
            <p:nvPr/>
          </p:nvCxnSpPr>
          <p:spPr>
            <a:xfrm rot="14184083" flipH="1">
              <a:off x="6004461" y="346123"/>
              <a:ext cx="442182" cy="3764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1820732" y="1366950"/>
            <a:ext cx="2865708" cy="2988205"/>
            <a:chOff x="1819994" y="1366119"/>
            <a:chExt cx="2867268" cy="2989408"/>
          </a:xfrm>
        </p:grpSpPr>
        <p:cxnSp>
          <p:nvCxnSpPr>
            <p:cNvPr id="194" name="Straight Connector 193"/>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95" name="Group 194"/>
            <p:cNvGrpSpPr/>
            <p:nvPr/>
          </p:nvGrpSpPr>
          <p:grpSpPr>
            <a:xfrm>
              <a:off x="1819994" y="1366119"/>
              <a:ext cx="2867268" cy="2989408"/>
              <a:chOff x="1968467" y="2110252"/>
              <a:chExt cx="2331262" cy="2430569"/>
            </a:xfrm>
          </p:grpSpPr>
          <p:grpSp>
            <p:nvGrpSpPr>
              <p:cNvPr id="196" name="Group 195"/>
              <p:cNvGrpSpPr/>
              <p:nvPr/>
            </p:nvGrpSpPr>
            <p:grpSpPr>
              <a:xfrm>
                <a:off x="1968467" y="2110252"/>
                <a:ext cx="2331262" cy="2430569"/>
                <a:chOff x="3307265" y="1976945"/>
                <a:chExt cx="4059832" cy="4232773"/>
              </a:xfrm>
              <a:solidFill>
                <a:schemeClr val="accent2"/>
              </a:solidFill>
            </p:grpSpPr>
            <p:sp>
              <p:nvSpPr>
                <p:cNvPr id="225" name="Oval 224"/>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6" name="Oval 225"/>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7" name="Oval 226"/>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8" name="Oval 227"/>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9" name="Oval 228"/>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0" name="Oval 229"/>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1" name="Oval 230"/>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2" name="Oval 231"/>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3" name="Oval 232"/>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4" name="Oval 233"/>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5" name="Oval 234"/>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6" name="Oval 235"/>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7" name="Oval 236"/>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8" name="Oval 237"/>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9" name="Oval 238"/>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0" name="Oval 239"/>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1" name="Oval 240"/>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2" name="Oval 241"/>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3" name="Oval 242"/>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4" name="Oval 243"/>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5" name="Oval 244"/>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6" name="Oval 245"/>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7" name="Oval 246"/>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8" name="Oval 247"/>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9" name="Oval 248"/>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0" name="Oval 249"/>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1" name="Oval 250"/>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2" name="Oval 251"/>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3" name="Oval 252"/>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4" name="Oval 253"/>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5" name="Oval 254"/>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6" name="Oval 255"/>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7" name="Oval 256"/>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8" name="Oval 257"/>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9" name="Oval 258"/>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197" name="Group 196"/>
              <p:cNvGrpSpPr/>
              <p:nvPr/>
            </p:nvGrpSpPr>
            <p:grpSpPr>
              <a:xfrm>
                <a:off x="1983846" y="2219930"/>
                <a:ext cx="2253295" cy="2294637"/>
                <a:chOff x="3334047" y="2167947"/>
                <a:chExt cx="3924055" cy="3996051"/>
              </a:xfrm>
            </p:grpSpPr>
            <p:cxnSp>
              <p:nvCxnSpPr>
                <p:cNvPr id="198" name="Straight Connector 197"/>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231"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26" idx="3"/>
                  <a:endCxn id="230"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228"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234"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endCxn id="240"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27"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8" name="Group 87"/>
          <p:cNvGrpSpPr/>
          <p:nvPr/>
        </p:nvGrpSpPr>
        <p:grpSpPr>
          <a:xfrm>
            <a:off x="2811749" y="2388902"/>
            <a:ext cx="299329" cy="1497761"/>
            <a:chOff x="2811547" y="2388483"/>
            <a:chExt cx="299493" cy="1498363"/>
          </a:xfrm>
        </p:grpSpPr>
        <p:grpSp>
          <p:nvGrpSpPr>
            <p:cNvPr id="2" name="Group 1"/>
            <p:cNvGrpSpPr/>
            <p:nvPr/>
          </p:nvGrpSpPr>
          <p:grpSpPr>
            <a:xfrm>
              <a:off x="2812347" y="2388483"/>
              <a:ext cx="298693" cy="1497733"/>
              <a:chOff x="2961949" y="2519441"/>
              <a:chExt cx="298693" cy="1497733"/>
            </a:xfrm>
          </p:grpSpPr>
          <p:cxnSp>
            <p:nvCxnSpPr>
              <p:cNvPr id="260" name="Straight Connector 259"/>
              <p:cNvCxnSpPr>
                <a:stCxn id="245" idx="4"/>
                <a:endCxn id="246" idx="0"/>
              </p:cNvCxnSpPr>
              <p:nvPr/>
            </p:nvCxnSpPr>
            <p:spPr>
              <a:xfrm>
                <a:off x="3260642"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43" idx="4"/>
                <a:endCxn id="244" idx="0"/>
              </p:cNvCxnSpPr>
              <p:nvPr/>
            </p:nvCxnSpPr>
            <p:spPr>
              <a:xfrm>
                <a:off x="2961949"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35" idx="3"/>
              </p:cNvCxnSpPr>
              <p:nvPr/>
            </p:nvCxnSpPr>
            <p:spPr>
              <a:xfrm flipH="1">
                <a:off x="2979707" y="2904044"/>
                <a:ext cx="82378" cy="28429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endCxn id="245" idx="1"/>
              </p:cNvCxnSpPr>
              <p:nvPr/>
            </p:nvCxnSpPr>
            <p:spPr>
              <a:xfrm>
                <a:off x="3141018" y="2910663"/>
                <a:ext cx="89942" cy="289966"/>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31" idx="4"/>
                <a:endCxn id="235" idx="0"/>
              </p:cNvCxnSpPr>
              <p:nvPr/>
            </p:nvCxnSpPr>
            <p:spPr>
              <a:xfrm>
                <a:off x="3107750" y="2519441"/>
                <a:ext cx="0" cy="274358"/>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260642" y="3677021"/>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2811547" y="2389113"/>
              <a:ext cx="298693" cy="1497733"/>
              <a:chOff x="2961949" y="2519441"/>
              <a:chExt cx="298693" cy="1497733"/>
            </a:xfrm>
          </p:grpSpPr>
          <p:cxnSp>
            <p:nvCxnSpPr>
              <p:cNvPr id="290" name="Straight Connector 289"/>
              <p:cNvCxnSpPr/>
              <p:nvPr/>
            </p:nvCxnSpPr>
            <p:spPr>
              <a:xfrm>
                <a:off x="3260642"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61949"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79707" y="2904044"/>
                <a:ext cx="82378" cy="284290"/>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141018" y="2910663"/>
                <a:ext cx="89942" cy="289966"/>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107750" y="2519441"/>
                <a:ext cx="0" cy="274358"/>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260642" y="3677021"/>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7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fade">
                                      <p:cBhvr>
                                        <p:cTn id="11" dur="500"/>
                                        <p:tgtEl>
                                          <p:spTgt spid="144"/>
                                        </p:tgtEl>
                                      </p:cBhvr>
                                    </p:animEffect>
                                  </p:childTnLst>
                                </p:cTn>
                              </p:par>
                            </p:childTnLst>
                          </p:cTn>
                        </p:par>
                        <p:par>
                          <p:cTn id="12" fill="hold">
                            <p:stCondLst>
                              <p:cond delay="1500"/>
                            </p:stCondLst>
                            <p:childTnLst>
                              <p:par>
                                <p:cTn id="13" presetID="22" presetClass="entr" presetSubtype="4" fill="hold" nodeType="afterEffect">
                                  <p:stCondLst>
                                    <p:cond delay="750"/>
                                  </p:stCondLst>
                                  <p:childTnLst>
                                    <p:set>
                                      <p:cBhvr>
                                        <p:cTn id="14" dur="1" fill="hold">
                                          <p:stCondLst>
                                            <p:cond delay="0"/>
                                          </p:stCondLst>
                                        </p:cTn>
                                        <p:tgtEl>
                                          <p:spTgt spid="166"/>
                                        </p:tgtEl>
                                        <p:attrNameLst>
                                          <p:attrName>style.visibility</p:attrName>
                                        </p:attrNameLst>
                                      </p:cBhvr>
                                      <p:to>
                                        <p:strVal val="visible"/>
                                      </p:to>
                                    </p:set>
                                    <p:animEffect transition="in" filter="wipe(down)">
                                      <p:cBhvr>
                                        <p:cTn id="15" dur="500"/>
                                        <p:tgtEl>
                                          <p:spTgt spid="166"/>
                                        </p:tgtEl>
                                      </p:cBhvr>
                                    </p:animEffect>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up)">
                                      <p:cBhvr>
                                        <p:cTn id="19" dur="500"/>
                                        <p:tgtEl>
                                          <p:spTgt spid="170"/>
                                        </p:tgtEl>
                                      </p:cBhvr>
                                    </p:animEffect>
                                  </p:childTnLst>
                                </p:cTn>
                              </p:par>
                            </p:childTnLst>
                          </p:cTn>
                        </p:par>
                        <p:par>
                          <p:cTn id="20" fill="hold">
                            <p:stCondLst>
                              <p:cond delay="3250"/>
                            </p:stCondLst>
                            <p:childTnLst>
                              <p:par>
                                <p:cTn id="21" presetID="22" presetClass="entr" presetSubtype="4"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00"/>
                                        <p:tgtEl>
                                          <p:spTgt spid="77"/>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nnette.DUARTE\Desktop\Yammer\169938237_A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24" b="21476"/>
          <a:stretch/>
        </p:blipFill>
        <p:spPr bwMode="auto">
          <a:xfrm>
            <a:off x="0" y="1379"/>
            <a:ext cx="12190031" cy="6855243"/>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Rectangle 52"/>
          <p:cNvSpPr/>
          <p:nvPr/>
        </p:nvSpPr>
        <p:spPr>
          <a:xfrm>
            <a:off x="281156" y="536457"/>
            <a:ext cx="12204586" cy="6855242"/>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913866"/>
            <a:endParaRPr lang="en-US" sz="1799" dirty="0">
              <a:solidFill>
                <a:srgbClr val="000000"/>
              </a:solidFill>
            </a:endParaRPr>
          </a:p>
        </p:txBody>
      </p:sp>
      <p:sp>
        <p:nvSpPr>
          <p:cNvPr id="44" name="Rectangle 43"/>
          <p:cNvSpPr/>
          <p:nvPr/>
        </p:nvSpPr>
        <p:spPr>
          <a:xfrm>
            <a:off x="0" y="480593"/>
            <a:ext cx="4633835" cy="118527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71"/>
            <a:endParaRPr lang="en-US" sz="1799">
              <a:solidFill>
                <a:srgbClr val="E4DED8"/>
              </a:solidFill>
            </a:endParaRPr>
          </a:p>
        </p:txBody>
      </p:sp>
      <p:sp>
        <p:nvSpPr>
          <p:cNvPr id="47" name="Title 1"/>
          <p:cNvSpPr txBox="1">
            <a:spLocks/>
          </p:cNvSpPr>
          <p:nvPr/>
        </p:nvSpPr>
        <p:spPr>
          <a:xfrm>
            <a:off x="-1" y="536458"/>
            <a:ext cx="4633834" cy="1073541"/>
          </a:xfrm>
          <a:prstGeom prst="rect">
            <a:avLst/>
          </a:prstGeom>
          <a:effectLst/>
        </p:spPr>
        <p:txBody>
          <a:bodyPr lIns="89591" tIns="44794" rIns="89591" bIns="4479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878548">
              <a:lnSpc>
                <a:spcPts val="3430"/>
              </a:lnSpc>
            </a:pPr>
            <a:r>
              <a:rPr lang="en-US" sz="2744" i="0" kern="900" spc="288" dirty="0">
                <a:gradFill>
                  <a:gsLst>
                    <a:gs pos="20398">
                      <a:srgbClr val="FFFFFF"/>
                    </a:gs>
                    <a:gs pos="68000">
                      <a:srgbClr val="FFFFFF"/>
                    </a:gs>
                  </a:gsLst>
                  <a:lin ang="5400000" scaled="1"/>
                </a:gradFill>
              </a:rPr>
              <a:t>THE RISE OF </a:t>
            </a:r>
            <a:br>
              <a:rPr lang="en-US" sz="2744" i="0" kern="900" spc="288" dirty="0">
                <a:gradFill>
                  <a:gsLst>
                    <a:gs pos="20398">
                      <a:srgbClr val="FFFFFF"/>
                    </a:gs>
                    <a:gs pos="68000">
                      <a:srgbClr val="FFFFFF"/>
                    </a:gs>
                  </a:gsLst>
                  <a:lin ang="5400000" scaled="1"/>
                </a:gradFill>
              </a:rPr>
            </a:br>
            <a:r>
              <a:rPr lang="en-US" sz="2744" i="0" kern="900" spc="288" dirty="0">
                <a:gradFill>
                  <a:gsLst>
                    <a:gs pos="20398">
                      <a:srgbClr val="FFFFFF"/>
                    </a:gs>
                    <a:gs pos="68000">
                      <a:srgbClr val="FFFFFF"/>
                    </a:gs>
                  </a:gsLst>
                  <a:lin ang="5400000" scaled="1"/>
                </a:gradFill>
              </a:rPr>
              <a:t>DYNAMIC TEAMS</a:t>
            </a:r>
          </a:p>
        </p:txBody>
      </p:sp>
      <p:sp>
        <p:nvSpPr>
          <p:cNvPr id="49" name="Text Placeholder 1"/>
          <p:cNvSpPr txBox="1">
            <a:spLocks/>
          </p:cNvSpPr>
          <p:nvPr/>
        </p:nvSpPr>
        <p:spPr>
          <a:xfrm>
            <a:off x="2154516" y="2665842"/>
            <a:ext cx="7879793" cy="1526318"/>
          </a:xfrm>
          <a:prstGeom prst="rect">
            <a:avLst/>
          </a:prstGeom>
          <a:ln w="25400">
            <a:noFill/>
          </a:ln>
        </p:spPr>
        <p:txBody>
          <a:bodyPr vert="horz" wrap="square" lIns="89603" tIns="44800" rIns="89603" bIns="44800" rtlCol="0">
            <a:spAutoFit/>
          </a:bodyP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MODERN COLLABORATION</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INTELLIGENT FABRIC</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PERSONALIZED INSIGHT</a:t>
            </a:r>
          </a:p>
        </p:txBody>
      </p:sp>
    </p:spTree>
    <p:extLst>
      <p:ext uri="{BB962C8B-B14F-4D97-AF65-F5344CB8AC3E}">
        <p14:creationId xmlns:p14="http://schemas.microsoft.com/office/powerpoint/2010/main" val="1680022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929" b="5778"/>
          <a:stretch/>
        </p:blipFill>
        <p:spPr>
          <a:xfrm>
            <a:off x="-1" y="1380"/>
            <a:ext cx="12201202" cy="6855241"/>
          </a:xfrm>
          <a:prstGeom prst="rect">
            <a:avLst/>
          </a:prstGeom>
        </p:spPr>
      </p:pic>
      <p:sp>
        <p:nvSpPr>
          <p:cNvPr id="7" name="Rectangle 6"/>
          <p:cNvSpPr/>
          <p:nvPr/>
        </p:nvSpPr>
        <p:spPr>
          <a:xfrm>
            <a:off x="0" y="1380"/>
            <a:ext cx="12188825" cy="1185857"/>
          </a:xfrm>
          <a:prstGeom prst="rect">
            <a:avLst/>
          </a:prstGeom>
          <a:solidFill>
            <a:schemeClr val="bg1">
              <a:lumMod val="85000"/>
              <a:lumOff val="15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solidFill>
                <a:srgbClr val="E4DED8"/>
              </a:solidFill>
            </a:endParaRPr>
          </a:p>
        </p:txBody>
      </p:sp>
      <p:sp>
        <p:nvSpPr>
          <p:cNvPr id="5" name="Title 4"/>
          <p:cNvSpPr>
            <a:spLocks noGrp="1"/>
          </p:cNvSpPr>
          <p:nvPr>
            <p:ph type="title"/>
          </p:nvPr>
        </p:nvSpPr>
        <p:spPr>
          <a:xfrm>
            <a:off x="269170" y="290775"/>
            <a:ext cx="11652805" cy="899303"/>
          </a:xfrm>
        </p:spPr>
        <p:txBody>
          <a:bodyPr/>
          <a:lstStyle/>
          <a:p>
            <a:r>
              <a:rPr lang="en-US" sz="4312" dirty="0">
                <a:gradFill>
                  <a:gsLst>
                    <a:gs pos="100000">
                      <a:schemeClr val="tx1"/>
                    </a:gs>
                    <a:gs pos="0">
                      <a:schemeClr val="tx1"/>
                    </a:gs>
                  </a:gsLst>
                  <a:lin ang="5400000" scaled="0"/>
                </a:gradFill>
              </a:rPr>
              <a:t>Introducing Office 365 Groups</a:t>
            </a:r>
          </a:p>
        </p:txBody>
      </p:sp>
      <p:sp>
        <p:nvSpPr>
          <p:cNvPr id="8" name="TextBox 7"/>
          <p:cNvSpPr txBox="1"/>
          <p:nvPr/>
        </p:nvSpPr>
        <p:spPr>
          <a:xfrm>
            <a:off x="1152252" y="5247104"/>
            <a:ext cx="10583809" cy="146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91377" rIns="45688" bIns="91377" numCol="1" spcCol="0" rtlCol="0" fromWordArt="0" anchor="ctr" anchorCtr="0" forceAA="0" compatLnSpc="1">
            <a:prstTxWarp prst="textNoShape">
              <a:avLst/>
            </a:prstTxWarp>
            <a:noAutofit/>
          </a:bodyPr>
          <a:lstStyle>
            <a:defPPr>
              <a:defRPr lang="en-US"/>
            </a:defPPr>
            <a:lvl1pPr marR="0" lvl="0" indent="0" algn="ctr" defTabSz="914099" fontAlgn="base">
              <a:lnSpc>
                <a:spcPct val="100000"/>
              </a:lnSpc>
              <a:spcBef>
                <a:spcPct val="0"/>
              </a:spcBef>
              <a:spcAft>
                <a:spcPct val="0"/>
              </a:spcAft>
              <a:buClrTx/>
              <a:buSzTx/>
              <a:buFontTx/>
              <a:buNone/>
              <a:tabLst/>
              <a:defRPr kumimoji="0" sz="2000" b="0" i="0" u="none" strike="noStrike" kern="0" cap="none" spc="0" normalizeH="0" baseline="0">
                <a:ln>
                  <a:noFill/>
                </a:ln>
                <a:solidFill>
                  <a:srgbClr val="33302E"/>
                </a:solidFill>
                <a:effectLst/>
                <a:uLnTx/>
                <a:uFillTx/>
                <a:latin typeface="Segoe UI"/>
                <a:ea typeface="Segoe UI" pitchFamily="34" charset="0"/>
                <a:cs typeface="Segoe UI" pitchFamily="34" charset="0"/>
              </a:defRPr>
            </a:lvl1pPr>
          </a:lstStyle>
          <a:p>
            <a:pPr algn="l"/>
            <a:r>
              <a:rPr lang="en-US" sz="2352" spc="-49" dirty="0">
                <a:solidFill>
                  <a:schemeClr val="tx1"/>
                </a:solidFill>
                <a:cs typeface="Segoe UI Light" panose="020B0502040204020203" pitchFamily="34" charset="0"/>
              </a:rPr>
              <a:t>Brings together people, information, and apps across Office 365, </a:t>
            </a:r>
            <a:br>
              <a:rPr lang="en-US" sz="2352" spc="-49" dirty="0">
                <a:solidFill>
                  <a:schemeClr val="tx1"/>
                </a:solidFill>
                <a:cs typeface="Segoe UI Light" panose="020B0502040204020203" pitchFamily="34" charset="0"/>
              </a:rPr>
            </a:br>
            <a:r>
              <a:rPr lang="en-US" sz="2352" spc="-49" dirty="0">
                <a:solidFill>
                  <a:schemeClr val="tx1"/>
                </a:solidFill>
                <a:cs typeface="Segoe UI Light" panose="020B0502040204020203" pitchFamily="34" charset="0"/>
              </a:rPr>
              <a:t>to enable better communication and collaboration.</a:t>
            </a:r>
          </a:p>
        </p:txBody>
      </p:sp>
    </p:spTree>
    <p:extLst>
      <p:ext uri="{BB962C8B-B14F-4D97-AF65-F5344CB8AC3E}">
        <p14:creationId xmlns:p14="http://schemas.microsoft.com/office/powerpoint/2010/main" val="927612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5.94843E-7 0 L -5.94843E-7 -0.21788 " pathEditMode="relative" rAng="0" ptsTypes="AA">
                                      <p:cBhvr>
                                        <p:cTn id="6" dur="1000" fill="hold"/>
                                        <p:tgtEl>
                                          <p:spTgt spid="2"/>
                                        </p:tgtEl>
                                        <p:attrNameLst>
                                          <p:attrName>ppt_x</p:attrName>
                                          <p:attrName>ppt_y</p:attrName>
                                        </p:attrNameLst>
                                      </p:cBhvr>
                                      <p:rCtr x="0" y="-10894"/>
                                    </p:animMotion>
                                  </p:childTnLst>
                                </p:cTn>
                              </p:par>
                              <p:par>
                                <p:cTn id="7" presetID="2" presetClass="entr" presetSubtype="4" decel="10000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fontScale="55000" lnSpcReduction="20000"/>
          </a:bodyPr>
          <a:lstStyle/>
          <a:p>
            <a:r>
              <a:rPr lang="en-US" dirty="0"/>
              <a:t>Office 365 Groups helps teams self-organize, work together across any tool of their choice and build upon the expertise of others, it's a key part of our vision for modern collaboration. The Office 365 Groups service creates a standard definition for team membership across Exchange, OneDrive, and later Yammer, Skype for Business and the rest of Office 365, managed thru Azure Active Directory.</a:t>
            </a:r>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37322634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1433</Words>
  <Application>Microsoft Office PowerPoint</Application>
  <PresentationFormat>Custom</PresentationFormat>
  <Paragraphs>327</Paragraphs>
  <Slides>33</Slides>
  <Notes>18</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33</vt:i4>
      </vt:variant>
    </vt:vector>
  </HeadingPairs>
  <TitlesOfParts>
    <vt:vector size="48" baseType="lpstr">
      <vt:lpstr>Arial</vt:lpstr>
      <vt:lpstr>Calibri</vt:lpstr>
      <vt:lpstr>Consolas</vt:lpstr>
      <vt:lpstr>Segoe Light</vt:lpstr>
      <vt:lpstr>Segoe UI</vt:lpstr>
      <vt:lpstr>Segoe UI Black</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the Office 365 Groups API</vt:lpstr>
      <vt:lpstr>Agenda </vt:lpstr>
      <vt:lpstr>Developer vision</vt:lpstr>
      <vt:lpstr>PowerPoint Presentation</vt:lpstr>
      <vt:lpstr>PowerPoint Presentation</vt:lpstr>
      <vt:lpstr>PowerPoint Presentation</vt:lpstr>
      <vt:lpstr>Introducing Office 365 Groups</vt:lpstr>
      <vt:lpstr>PowerPoint Presentation</vt:lpstr>
      <vt:lpstr>Introducing Office 365 Groups</vt:lpstr>
      <vt:lpstr>Key Benefits of Groups</vt:lpstr>
      <vt:lpstr>Groups building blocks </vt:lpstr>
      <vt:lpstr>One group system across Office 365</vt:lpstr>
      <vt:lpstr>PowerPoint Presentation</vt:lpstr>
      <vt:lpstr>Extensibility</vt:lpstr>
      <vt:lpstr>Office 365 platform overview</vt:lpstr>
      <vt:lpstr>Microsoft Graph</vt:lpstr>
      <vt:lpstr>PowerPoint Presentation</vt:lpstr>
      <vt:lpstr>https://graph.microsoft.com/beta/myorganization/groups?$filter=groupType+eq+'Unified'</vt:lpstr>
      <vt:lpstr>Building your app</vt:lpstr>
      <vt:lpstr>Groups management</vt:lpstr>
      <vt:lpstr>Groups content: Conversations</vt:lpstr>
      <vt:lpstr>Groups content: Calendar </vt:lpstr>
      <vt:lpstr>Groups content: Files</vt:lpstr>
      <vt:lpstr>Common content queries</vt:lpstr>
      <vt:lpstr>PowerPoint Presentation</vt:lpstr>
      <vt:lpstr>Coming Soon</vt:lpstr>
      <vt:lpstr>Roadmap</vt:lpstr>
      <vt:lpstr>Groups Resources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2015-06-08T14:35:15Z</dcterms:created>
  <dcterms:modified xsi:type="dcterms:W3CDTF">2016-01-05T21:39:37Z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